
<file path=[Content_Types].xml><?xml version="1.0" encoding="utf-8"?>
<Types xmlns="http://schemas.openxmlformats.org/package/2006/content-types">
  <Override PartName="/ppt/slides/slide6.xml" ContentType="application/vnd.openxmlformats-officedocument.presentationml.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Default Extension="tiff" ContentType="image/tiff"/>
  <Override PartName="/ppt/tags/tag15.xml" ContentType="application/vnd.openxmlformats-officedocument.presentationml.tags+xml"/>
  <Override PartName="/ppt/tags/tag24.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416" r:id="rId2"/>
    <p:sldId id="502" r:id="rId3"/>
    <p:sldId id="482" r:id="rId4"/>
    <p:sldId id="532" r:id="rId5"/>
    <p:sldId id="582" r:id="rId6"/>
    <p:sldId id="529" r:id="rId7"/>
    <p:sldId id="503" r:id="rId8"/>
    <p:sldId id="586" r:id="rId9"/>
    <p:sldId id="587" r:id="rId10"/>
    <p:sldId id="583" r:id="rId11"/>
    <p:sldId id="535" r:id="rId12"/>
    <p:sldId id="564" r:id="rId13"/>
    <p:sldId id="536" r:id="rId14"/>
    <p:sldId id="566" r:id="rId15"/>
    <p:sldId id="593" r:id="rId16"/>
    <p:sldId id="537" r:id="rId17"/>
    <p:sldId id="589" r:id="rId18"/>
    <p:sldId id="590" r:id="rId19"/>
    <p:sldId id="591" r:id="rId20"/>
    <p:sldId id="483" r:id="rId21"/>
    <p:sldId id="486" r:id="rId22"/>
    <p:sldId id="488" r:id="rId23"/>
    <p:sldId id="487" r:id="rId24"/>
    <p:sldId id="484" r:id="rId25"/>
    <p:sldId id="474" r:id="rId26"/>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FF"/>
    <a:srgbClr val="BBC0C4"/>
    <a:srgbClr val="FEFEFE"/>
    <a:srgbClr val="ACB3A1"/>
    <a:srgbClr val="969696"/>
    <a:srgbClr val="26182F"/>
    <a:srgbClr val="84AEE1"/>
    <a:srgbClr val="FF7124"/>
    <a:srgbClr val="EF7509"/>
    <a:srgbClr val="8CC5B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1324" autoAdjust="0"/>
    <p:restoredTop sz="94660" autoAdjust="0"/>
  </p:normalViewPr>
  <p:slideViewPr>
    <p:cSldViewPr snapToGrid="0">
      <p:cViewPr varScale="1">
        <p:scale>
          <a:sx n="78" d="100"/>
          <a:sy n="78" d="100"/>
        </p:scale>
        <p:origin x="-84" y="-276"/>
      </p:cViewPr>
      <p:guideLst>
        <p:guide orient="horz" pos="2087"/>
        <p:guide pos="3828"/>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53" d="100"/>
          <a:sy n="53" d="100"/>
        </p:scale>
        <p:origin x="2922" y="90"/>
      </p:cViewPr>
      <p:guideLst/>
    </p:cSldViewPr>
  </p:notesViewPr>
  <p:gridSpacing cx="73731438" cy="7373143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2E7378-7136-493C-A505-DB111E44D9D1}" type="datetimeFigureOut">
              <a:rPr lang="zh-CN" altLang="en-US" smtClean="0"/>
              <a:pPr/>
              <a:t>2021/12/8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441A663-AC84-493B-8663-1A01AEFFA81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noProof="1"/>
            </a:lvl1pPr>
          </a:lstStyle>
          <a:p>
            <a:pPr>
              <a:defRPr/>
            </a:pPr>
            <a:fld id="{E7A799FB-B973-4727-8223-0B0CC5C4434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9451B4D7-F511-4E32-B555-21525E5BC3C2}" type="slidenum">
              <a:rPr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ED377F9-1032-4FB3-B53A-157C43F6B460}" type="slidenum">
              <a:rPr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bwMode="auto">
      <p:bgPr>
        <a:no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节标题">
    <p:bg bwMode="auto">
      <p:bgPr>
        <a:no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竖排文字">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ED377F9-1032-4FB3-B53A-157C43F6B460}" type="slidenum">
              <a:rPr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no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a:defRPr/>
            </a:pPr>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smtClean="0">
                <a:solidFill>
                  <a:srgbClr val="898989"/>
                </a:solidFill>
              </a:defRPr>
            </a:lvl1pPr>
          </a:lstStyle>
          <a:p>
            <a:pPr>
              <a:defRPr/>
            </a:pPr>
            <a:fld id="{1A2FBB8E-8DA5-493C-A5EA-CCF0D988321D}" type="slidenum">
              <a:rPr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emf"/></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11.xml"/><Relationship Id="rId7" Type="http://schemas.openxmlformats.org/officeDocument/2006/relationships/image" Target="../media/image19.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5.png"/><Relationship Id="rId5" Type="http://schemas.openxmlformats.org/officeDocument/2006/relationships/image" Target="../media/image1.jpeg"/><Relationship Id="rId10" Type="http://schemas.openxmlformats.org/officeDocument/2006/relationships/image" Target="../media/image23.jpeg"/><Relationship Id="rId4" Type="http://schemas.openxmlformats.org/officeDocument/2006/relationships/slideLayout" Target="../slideLayouts/slideLayout1.xml"/><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14.xml"/><Relationship Id="rId7" Type="http://schemas.openxmlformats.org/officeDocument/2006/relationships/image" Target="../media/image19.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5.png"/><Relationship Id="rId5" Type="http://schemas.openxmlformats.org/officeDocument/2006/relationships/image" Target="../media/image1.jpeg"/><Relationship Id="rId10" Type="http://schemas.openxmlformats.org/officeDocument/2006/relationships/image" Target="../media/image23.jpeg"/><Relationship Id="rId4" Type="http://schemas.openxmlformats.org/officeDocument/2006/relationships/slideLayout" Target="../slideLayouts/slideLayout1.xml"/><Relationship Id="rId9"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17.xml"/><Relationship Id="rId7" Type="http://schemas.openxmlformats.org/officeDocument/2006/relationships/image" Target="../media/image19.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5.png"/><Relationship Id="rId5" Type="http://schemas.openxmlformats.org/officeDocument/2006/relationships/image" Target="../media/image1.jpeg"/><Relationship Id="rId10" Type="http://schemas.openxmlformats.org/officeDocument/2006/relationships/image" Target="../media/image23.jpeg"/><Relationship Id="rId4" Type="http://schemas.openxmlformats.org/officeDocument/2006/relationships/slideLayout" Target="../slideLayouts/slideLayout1.xml"/><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20.xml"/><Relationship Id="rId7" Type="http://schemas.openxmlformats.org/officeDocument/2006/relationships/image" Target="../media/image19.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5.png"/><Relationship Id="rId5" Type="http://schemas.openxmlformats.org/officeDocument/2006/relationships/image" Target="../media/image1.jpeg"/><Relationship Id="rId10" Type="http://schemas.openxmlformats.org/officeDocument/2006/relationships/image" Target="../media/image23.jpeg"/><Relationship Id="rId4" Type="http://schemas.openxmlformats.org/officeDocument/2006/relationships/slideLayout" Target="../slideLayouts/slideLayout1.xml"/><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7.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23.xml"/><Relationship Id="rId7" Type="http://schemas.openxmlformats.org/officeDocument/2006/relationships/image" Target="../media/image29.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28.png"/><Relationship Id="rId5" Type="http://schemas.openxmlformats.org/officeDocument/2006/relationships/image" Target="../media/image1.jpeg"/><Relationship Id="rId4" Type="http://schemas.openxmlformats.org/officeDocument/2006/relationships/slideLayout" Target="../slideLayouts/slideLayout1.xml"/><Relationship Id="rId9"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29.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s>
</file>

<file path=ppt/slides/_rels/slide2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tags" Target="../tags/tag26.xml"/><Relationship Id="rId7" Type="http://schemas.openxmlformats.org/officeDocument/2006/relationships/image" Target="../media/image1.jpeg"/><Relationship Id="rId12" Type="http://schemas.openxmlformats.org/officeDocument/2006/relationships/image" Target="../media/image44.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slideLayout" Target="../slideLayouts/slideLayout1.xml"/><Relationship Id="rId11" Type="http://schemas.openxmlformats.org/officeDocument/2006/relationships/image" Target="../media/image43.png"/><Relationship Id="rId5" Type="http://schemas.openxmlformats.org/officeDocument/2006/relationships/tags" Target="../tags/tag28.xml"/><Relationship Id="rId10" Type="http://schemas.openxmlformats.org/officeDocument/2006/relationships/image" Target="../media/image47.jpeg"/><Relationship Id="rId4" Type="http://schemas.openxmlformats.org/officeDocument/2006/relationships/tags" Target="../tags/tag27.xml"/><Relationship Id="rId9" Type="http://schemas.openxmlformats.org/officeDocument/2006/relationships/image" Target="../media/image46.png"/></Relationships>
</file>

<file path=ppt/slides/_rels/slide3.xml.rels><?xml version="1.0" encoding="UTF-8" standalone="yes"?>
<Relationships xmlns="http://schemas.openxmlformats.org/package/2006/relationships"><Relationship Id="rId8" Type="http://schemas.openxmlformats.org/officeDocument/2006/relationships/image" Target="../media/image9.tiff"/><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emf"/></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6.png"/><Relationship Id="rId4" Type="http://schemas.openxmlformats.org/officeDocument/2006/relationships/image" Target="../media/image5.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9.tiff"/><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emf"/></Relationships>
</file>

<file path=ppt/slides/_rels/slide9.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42" name="副标题 4"/>
          <p:cNvSpPr>
            <a:spLocks noGrp="1"/>
          </p:cNvSpPr>
          <p:nvPr/>
        </p:nvSpPr>
        <p:spPr>
          <a:xfrm>
            <a:off x="4395788" y="5778500"/>
            <a:ext cx="3363912" cy="339725"/>
          </a:xfrm>
          <a:prstGeom prst="rect">
            <a:avLst/>
          </a:prstGeom>
          <a:noFill/>
          <a:ln w="9525">
            <a:noFill/>
          </a:ln>
        </p:spPr>
        <p:txBody>
          <a:bodyPr>
            <a:spAutoFit/>
          </a:bodyPr>
          <a:lstStyle/>
          <a:p>
            <a:pPr algn="ctr" defTabSz="685800">
              <a:lnSpc>
                <a:spcPct val="90000"/>
              </a:lnSpc>
              <a:spcBef>
                <a:spcPts val="750"/>
              </a:spcBef>
            </a:pPr>
            <a:r>
              <a:rPr lang="zh-CN" altLang="en-US" b="1" dirty="0">
                <a:solidFill>
                  <a:srgbClr val="000000"/>
                </a:solidFill>
                <a:latin typeface="黑体" panose="02010609060101010101" charset="-122"/>
                <a:ea typeface="黑体" panose="02010609060101010101" charset="-122"/>
              </a:rPr>
              <a:t>人教版五年级下</a:t>
            </a:r>
          </a:p>
        </p:txBody>
      </p:sp>
      <p:grpSp>
        <p:nvGrpSpPr>
          <p:cNvPr id="43" name="组合 42"/>
          <p:cNvGrpSpPr/>
          <p:nvPr/>
        </p:nvGrpSpPr>
        <p:grpSpPr>
          <a:xfrm>
            <a:off x="1562100" y="1046163"/>
            <a:ext cx="9634538" cy="2095500"/>
            <a:chOff x="666751" y="2141538"/>
            <a:chExt cx="11160125" cy="2557463"/>
          </a:xfrm>
        </p:grpSpPr>
        <p:sp>
          <p:nvSpPr>
            <p:cNvPr id="44" name="Freeform 21"/>
            <p:cNvSpPr/>
            <p:nvPr/>
          </p:nvSpPr>
          <p:spPr>
            <a:xfrm>
              <a:off x="666751" y="2141538"/>
              <a:ext cx="11160125" cy="2557463"/>
            </a:xfrm>
            <a:custGeom>
              <a:avLst/>
              <a:gdLst/>
              <a:ahLst/>
              <a:cxnLst>
                <a:cxn ang="0">
                  <a:pos x="731996" y="94163"/>
                </a:cxn>
                <a:cxn ang="0">
                  <a:pos x="6081198" y="86630"/>
                </a:cxn>
                <a:cxn ang="0">
                  <a:pos x="10488190" y="708105"/>
                </a:cxn>
                <a:cxn ang="0">
                  <a:pos x="9985177" y="2323939"/>
                </a:cxn>
                <a:cxn ang="0">
                  <a:pos x="1681714" y="2527331"/>
                </a:cxn>
                <a:cxn ang="0">
                  <a:pos x="90092" y="1250483"/>
                </a:cxn>
                <a:cxn ang="0">
                  <a:pos x="195199" y="406784"/>
                </a:cxn>
                <a:cxn ang="0">
                  <a:pos x="731996" y="94163"/>
                </a:cxn>
              </a:cxnLst>
              <a:rect l="0" t="0" r="0" b="0"/>
              <a:pathLst>
                <a:path w="2973" h="679">
                  <a:moveTo>
                    <a:pt x="195" y="25"/>
                  </a:moveTo>
                  <a:cubicBezTo>
                    <a:pt x="195" y="25"/>
                    <a:pt x="977" y="0"/>
                    <a:pt x="1620" y="23"/>
                  </a:cubicBezTo>
                  <a:cubicBezTo>
                    <a:pt x="2262" y="45"/>
                    <a:pt x="2719" y="78"/>
                    <a:pt x="2794" y="188"/>
                  </a:cubicBezTo>
                  <a:cubicBezTo>
                    <a:pt x="2869" y="298"/>
                    <a:pt x="2973" y="571"/>
                    <a:pt x="2660" y="617"/>
                  </a:cubicBezTo>
                  <a:cubicBezTo>
                    <a:pt x="2347" y="664"/>
                    <a:pt x="841" y="679"/>
                    <a:pt x="448" y="671"/>
                  </a:cubicBezTo>
                  <a:cubicBezTo>
                    <a:pt x="0" y="662"/>
                    <a:pt x="36" y="412"/>
                    <a:pt x="24" y="332"/>
                  </a:cubicBezTo>
                  <a:cubicBezTo>
                    <a:pt x="12" y="252"/>
                    <a:pt x="39" y="135"/>
                    <a:pt x="52" y="108"/>
                  </a:cubicBezTo>
                  <a:cubicBezTo>
                    <a:pt x="93" y="23"/>
                    <a:pt x="195" y="25"/>
                    <a:pt x="195" y="25"/>
                  </a:cubicBezTo>
                  <a:close/>
                </a:path>
              </a:pathLst>
            </a:custGeom>
            <a:solidFill>
              <a:srgbClr val="FFFFFF">
                <a:alpha val="100000"/>
              </a:srgbClr>
            </a:solidFill>
            <a:ln w="9525">
              <a:noFill/>
            </a:ln>
          </p:spPr>
          <p:txBody>
            <a:bodyPr/>
            <a:lstStyle/>
            <a:p>
              <a:endParaRPr lang="zh-CN" altLang="en-US"/>
            </a:p>
          </p:txBody>
        </p:sp>
        <p:sp>
          <p:nvSpPr>
            <p:cNvPr id="45" name="Freeform 31"/>
            <p:cNvSpPr/>
            <p:nvPr/>
          </p:nvSpPr>
          <p:spPr>
            <a:xfrm>
              <a:off x="860426" y="2263141"/>
              <a:ext cx="10796588" cy="2309496"/>
            </a:xfrm>
            <a:custGeom>
              <a:avLst/>
              <a:gdLst/>
              <a:ahLst/>
              <a:cxnLst>
                <a:cxn ang="0">
                  <a:pos x="514302" y="92665"/>
                </a:cxn>
                <a:cxn ang="0">
                  <a:pos x="5893826" y="74845"/>
                </a:cxn>
                <a:cxn ang="0">
                  <a:pos x="10150895" y="637963"/>
                </a:cxn>
                <a:cxn ang="0">
                  <a:pos x="9662871" y="2099218"/>
                </a:cxn>
                <a:cxn ang="0">
                  <a:pos x="1648019" y="2284548"/>
                </a:cxn>
                <a:cxn ang="0">
                  <a:pos x="45048" y="1119108"/>
                </a:cxn>
                <a:cxn ang="0">
                  <a:pos x="161423" y="256611"/>
                </a:cxn>
                <a:cxn ang="0">
                  <a:pos x="514302" y="92665"/>
                </a:cxn>
              </a:cxnLst>
              <a:rect l="0" t="0" r="0" b="0"/>
              <a:pathLst>
                <a:path w="2876" h="648">
                  <a:moveTo>
                    <a:pt x="137" y="26"/>
                  </a:moveTo>
                  <a:cubicBezTo>
                    <a:pt x="137" y="26"/>
                    <a:pt x="950" y="0"/>
                    <a:pt x="1570" y="21"/>
                  </a:cubicBezTo>
                  <a:cubicBezTo>
                    <a:pt x="2190" y="43"/>
                    <a:pt x="2631" y="74"/>
                    <a:pt x="2704" y="179"/>
                  </a:cubicBezTo>
                  <a:cubicBezTo>
                    <a:pt x="2776" y="284"/>
                    <a:pt x="2876" y="545"/>
                    <a:pt x="2574" y="589"/>
                  </a:cubicBezTo>
                  <a:cubicBezTo>
                    <a:pt x="2272" y="634"/>
                    <a:pt x="818" y="648"/>
                    <a:pt x="439" y="641"/>
                  </a:cubicBezTo>
                  <a:cubicBezTo>
                    <a:pt x="6" y="633"/>
                    <a:pt x="23" y="390"/>
                    <a:pt x="12" y="314"/>
                  </a:cubicBezTo>
                  <a:cubicBezTo>
                    <a:pt x="0" y="238"/>
                    <a:pt x="38" y="82"/>
                    <a:pt x="43" y="72"/>
                  </a:cubicBezTo>
                  <a:cubicBezTo>
                    <a:pt x="62" y="31"/>
                    <a:pt x="137" y="26"/>
                    <a:pt x="137" y="26"/>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grpSp>
      <p:sp>
        <p:nvSpPr>
          <p:cNvPr id="46" name="Freeform 29"/>
          <p:cNvSpPr/>
          <p:nvPr/>
        </p:nvSpPr>
        <p:spPr>
          <a:xfrm>
            <a:off x="6096000" y="630238"/>
            <a:ext cx="1246188" cy="803275"/>
          </a:xfrm>
          <a:custGeom>
            <a:avLst/>
            <a:gdLst/>
            <a:ahLst/>
            <a:cxnLst>
              <a:cxn ang="0">
                <a:pos x="618444" y="151971"/>
              </a:cxn>
              <a:cxn ang="0">
                <a:pos x="548695" y="39078"/>
              </a:cxn>
              <a:cxn ang="0">
                <a:pos x="292947" y="99867"/>
              </a:cxn>
              <a:cxn ang="0">
                <a:pos x="292947" y="234469"/>
              </a:cxn>
              <a:cxn ang="0">
                <a:pos x="278997" y="243154"/>
              </a:cxn>
              <a:cxn ang="0">
                <a:pos x="125549" y="182365"/>
              </a:cxn>
              <a:cxn ang="0">
                <a:pos x="13950" y="295258"/>
              </a:cxn>
              <a:cxn ang="0">
                <a:pos x="158098" y="425519"/>
              </a:cxn>
              <a:cxn ang="0">
                <a:pos x="218548" y="438545"/>
              </a:cxn>
              <a:cxn ang="0">
                <a:pos x="185998" y="464597"/>
              </a:cxn>
              <a:cxn ang="0">
                <a:pos x="102299" y="534069"/>
              </a:cxn>
              <a:cxn ang="0">
                <a:pos x="325497" y="712092"/>
              </a:cxn>
              <a:cxn ang="0">
                <a:pos x="423146" y="620910"/>
              </a:cxn>
              <a:cxn ang="0">
                <a:pos x="395246" y="581832"/>
              </a:cxn>
              <a:cxn ang="0">
                <a:pos x="437096" y="759855"/>
              </a:cxn>
              <a:cxn ang="0">
                <a:pos x="664944" y="720776"/>
              </a:cxn>
              <a:cxn ang="0">
                <a:pos x="739343" y="586174"/>
              </a:cxn>
              <a:cxn ang="0">
                <a:pos x="767243" y="586174"/>
              </a:cxn>
              <a:cxn ang="0">
                <a:pos x="832342" y="659988"/>
              </a:cxn>
              <a:cxn ang="0">
                <a:pos x="1078790" y="720776"/>
              </a:cxn>
              <a:cxn ang="0">
                <a:pos x="1218288" y="486307"/>
              </a:cxn>
              <a:cxn ang="0">
                <a:pos x="1069490" y="286574"/>
              </a:cxn>
              <a:cxn ang="0">
                <a:pos x="934641" y="243154"/>
              </a:cxn>
              <a:cxn ang="0">
                <a:pos x="911391" y="343020"/>
              </a:cxn>
              <a:cxn ang="0">
                <a:pos x="1050890" y="329994"/>
              </a:cxn>
              <a:cxn ang="0">
                <a:pos x="1074140" y="204075"/>
              </a:cxn>
              <a:cxn ang="0">
                <a:pos x="743993" y="56446"/>
              </a:cxn>
              <a:cxn ang="0">
                <a:pos x="632394" y="151971"/>
              </a:cxn>
              <a:cxn ang="0">
                <a:pos x="618444" y="151971"/>
              </a:cxn>
            </a:cxnLst>
            <a:rect l="0" t="0" r="0" b="0"/>
            <a:pathLst>
              <a:path w="268" h="185">
                <a:moveTo>
                  <a:pt x="133" y="35"/>
                </a:moveTo>
                <a:cubicBezTo>
                  <a:pt x="131" y="22"/>
                  <a:pt x="126" y="14"/>
                  <a:pt x="118" y="9"/>
                </a:cubicBezTo>
                <a:cubicBezTo>
                  <a:pt x="103" y="0"/>
                  <a:pt x="72" y="8"/>
                  <a:pt x="63" y="23"/>
                </a:cubicBezTo>
                <a:cubicBezTo>
                  <a:pt x="58" y="32"/>
                  <a:pt x="60" y="43"/>
                  <a:pt x="63" y="54"/>
                </a:cubicBezTo>
                <a:cubicBezTo>
                  <a:pt x="64" y="59"/>
                  <a:pt x="64" y="59"/>
                  <a:pt x="60" y="56"/>
                </a:cubicBezTo>
                <a:cubicBezTo>
                  <a:pt x="47" y="47"/>
                  <a:pt x="36" y="42"/>
                  <a:pt x="27" y="42"/>
                </a:cubicBezTo>
                <a:cubicBezTo>
                  <a:pt x="9" y="41"/>
                  <a:pt x="0" y="52"/>
                  <a:pt x="3" y="68"/>
                </a:cubicBezTo>
                <a:cubicBezTo>
                  <a:pt x="7" y="84"/>
                  <a:pt x="22" y="95"/>
                  <a:pt x="34" y="98"/>
                </a:cubicBezTo>
                <a:cubicBezTo>
                  <a:pt x="39" y="100"/>
                  <a:pt x="44" y="99"/>
                  <a:pt x="47" y="101"/>
                </a:cubicBezTo>
                <a:cubicBezTo>
                  <a:pt x="50" y="103"/>
                  <a:pt x="45" y="104"/>
                  <a:pt x="40" y="107"/>
                </a:cubicBezTo>
                <a:cubicBezTo>
                  <a:pt x="27" y="113"/>
                  <a:pt x="22" y="118"/>
                  <a:pt x="22" y="123"/>
                </a:cubicBezTo>
                <a:cubicBezTo>
                  <a:pt x="24" y="149"/>
                  <a:pt x="51" y="170"/>
                  <a:pt x="70" y="164"/>
                </a:cubicBezTo>
                <a:cubicBezTo>
                  <a:pt x="77" y="162"/>
                  <a:pt x="86" y="156"/>
                  <a:pt x="91" y="143"/>
                </a:cubicBezTo>
                <a:cubicBezTo>
                  <a:pt x="93" y="136"/>
                  <a:pt x="88" y="131"/>
                  <a:pt x="85" y="134"/>
                </a:cubicBezTo>
                <a:cubicBezTo>
                  <a:pt x="79" y="139"/>
                  <a:pt x="75" y="158"/>
                  <a:pt x="94" y="175"/>
                </a:cubicBezTo>
                <a:cubicBezTo>
                  <a:pt x="106" y="185"/>
                  <a:pt x="127" y="184"/>
                  <a:pt x="143" y="166"/>
                </a:cubicBezTo>
                <a:cubicBezTo>
                  <a:pt x="149" y="159"/>
                  <a:pt x="155" y="149"/>
                  <a:pt x="159" y="135"/>
                </a:cubicBezTo>
                <a:cubicBezTo>
                  <a:pt x="162" y="128"/>
                  <a:pt x="161" y="129"/>
                  <a:pt x="165" y="135"/>
                </a:cubicBezTo>
                <a:cubicBezTo>
                  <a:pt x="170" y="142"/>
                  <a:pt x="175" y="148"/>
                  <a:pt x="179" y="152"/>
                </a:cubicBezTo>
                <a:cubicBezTo>
                  <a:pt x="195" y="166"/>
                  <a:pt x="216" y="171"/>
                  <a:pt x="232" y="166"/>
                </a:cubicBezTo>
                <a:cubicBezTo>
                  <a:pt x="253" y="161"/>
                  <a:pt x="268" y="142"/>
                  <a:pt x="262" y="112"/>
                </a:cubicBezTo>
                <a:cubicBezTo>
                  <a:pt x="259" y="98"/>
                  <a:pt x="247" y="84"/>
                  <a:pt x="230" y="66"/>
                </a:cubicBezTo>
                <a:cubicBezTo>
                  <a:pt x="219" y="57"/>
                  <a:pt x="209" y="54"/>
                  <a:pt x="201" y="56"/>
                </a:cubicBezTo>
                <a:cubicBezTo>
                  <a:pt x="185" y="60"/>
                  <a:pt x="183" y="71"/>
                  <a:pt x="196" y="79"/>
                </a:cubicBezTo>
                <a:cubicBezTo>
                  <a:pt x="208" y="86"/>
                  <a:pt x="219" y="82"/>
                  <a:pt x="226" y="76"/>
                </a:cubicBezTo>
                <a:cubicBezTo>
                  <a:pt x="234" y="70"/>
                  <a:pt x="236" y="60"/>
                  <a:pt x="231" y="47"/>
                </a:cubicBezTo>
                <a:cubicBezTo>
                  <a:pt x="220" y="20"/>
                  <a:pt x="189" y="6"/>
                  <a:pt x="160" y="13"/>
                </a:cubicBezTo>
                <a:cubicBezTo>
                  <a:pt x="148" y="15"/>
                  <a:pt x="141" y="23"/>
                  <a:pt x="136" y="35"/>
                </a:cubicBezTo>
                <a:cubicBezTo>
                  <a:pt x="134" y="40"/>
                  <a:pt x="135" y="41"/>
                  <a:pt x="133" y="35"/>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sp>
        <p:nvSpPr>
          <p:cNvPr id="47" name="Freeform 29"/>
          <p:cNvSpPr/>
          <p:nvPr/>
        </p:nvSpPr>
        <p:spPr>
          <a:xfrm>
            <a:off x="3081338" y="2671763"/>
            <a:ext cx="1235075" cy="741362"/>
          </a:xfrm>
          <a:custGeom>
            <a:avLst/>
            <a:gdLst/>
            <a:ahLst/>
            <a:cxnLst>
              <a:cxn ang="0">
                <a:pos x="612929" y="140258"/>
              </a:cxn>
              <a:cxn ang="0">
                <a:pos x="543802" y="36066"/>
              </a:cxn>
              <a:cxn ang="0">
                <a:pos x="290335" y="92169"/>
              </a:cxn>
              <a:cxn ang="0">
                <a:pos x="290335" y="216398"/>
              </a:cxn>
              <a:cxn ang="0">
                <a:pos x="276509" y="224412"/>
              </a:cxn>
              <a:cxn ang="0">
                <a:pos x="124429" y="168309"/>
              </a:cxn>
              <a:cxn ang="0">
                <a:pos x="13825" y="272501"/>
              </a:cxn>
              <a:cxn ang="0">
                <a:pos x="156689" y="392721"/>
              </a:cxn>
              <a:cxn ang="0">
                <a:pos x="216599" y="404744"/>
              </a:cxn>
              <a:cxn ang="0">
                <a:pos x="184340" y="428788"/>
              </a:cxn>
              <a:cxn ang="0">
                <a:pos x="101387" y="492906"/>
              </a:cxn>
              <a:cxn ang="0">
                <a:pos x="322594" y="657207"/>
              </a:cxn>
              <a:cxn ang="0">
                <a:pos x="419372" y="573053"/>
              </a:cxn>
              <a:cxn ang="0">
                <a:pos x="391722" y="536987"/>
              </a:cxn>
              <a:cxn ang="0">
                <a:pos x="433198" y="701288"/>
              </a:cxn>
              <a:cxn ang="0">
                <a:pos x="659014" y="665222"/>
              </a:cxn>
              <a:cxn ang="0">
                <a:pos x="732750" y="540994"/>
              </a:cxn>
              <a:cxn ang="0">
                <a:pos x="760401" y="540994"/>
              </a:cxn>
              <a:cxn ang="0">
                <a:pos x="824919" y="609119"/>
              </a:cxn>
              <a:cxn ang="0">
                <a:pos x="1069169" y="665222"/>
              </a:cxn>
              <a:cxn ang="0">
                <a:pos x="1207424" y="448825"/>
              </a:cxn>
              <a:cxn ang="0">
                <a:pos x="1059952" y="264486"/>
              </a:cxn>
              <a:cxn ang="0">
                <a:pos x="926306" y="224412"/>
              </a:cxn>
              <a:cxn ang="0">
                <a:pos x="903264" y="316582"/>
              </a:cxn>
              <a:cxn ang="0">
                <a:pos x="1041518" y="304560"/>
              </a:cxn>
              <a:cxn ang="0">
                <a:pos x="1064561" y="188346"/>
              </a:cxn>
              <a:cxn ang="0">
                <a:pos x="737358" y="52096"/>
              </a:cxn>
              <a:cxn ang="0">
                <a:pos x="626754" y="140258"/>
              </a:cxn>
              <a:cxn ang="0">
                <a:pos x="612929" y="140258"/>
              </a:cxn>
            </a:cxnLst>
            <a:rect l="0" t="0" r="0" b="0"/>
            <a:pathLst>
              <a:path w="268" h="185">
                <a:moveTo>
                  <a:pt x="133" y="35"/>
                </a:moveTo>
                <a:cubicBezTo>
                  <a:pt x="131" y="22"/>
                  <a:pt x="126" y="14"/>
                  <a:pt x="118" y="9"/>
                </a:cubicBezTo>
                <a:cubicBezTo>
                  <a:pt x="103" y="0"/>
                  <a:pt x="72" y="8"/>
                  <a:pt x="63" y="23"/>
                </a:cubicBezTo>
                <a:cubicBezTo>
                  <a:pt x="58" y="32"/>
                  <a:pt x="60" y="43"/>
                  <a:pt x="63" y="54"/>
                </a:cubicBezTo>
                <a:cubicBezTo>
                  <a:pt x="64" y="59"/>
                  <a:pt x="64" y="59"/>
                  <a:pt x="60" y="56"/>
                </a:cubicBezTo>
                <a:cubicBezTo>
                  <a:pt x="47" y="47"/>
                  <a:pt x="36" y="42"/>
                  <a:pt x="27" y="42"/>
                </a:cubicBezTo>
                <a:cubicBezTo>
                  <a:pt x="9" y="41"/>
                  <a:pt x="0" y="52"/>
                  <a:pt x="3" y="68"/>
                </a:cubicBezTo>
                <a:cubicBezTo>
                  <a:pt x="7" y="84"/>
                  <a:pt x="22" y="95"/>
                  <a:pt x="34" y="98"/>
                </a:cubicBezTo>
                <a:cubicBezTo>
                  <a:pt x="39" y="100"/>
                  <a:pt x="44" y="99"/>
                  <a:pt x="47" y="101"/>
                </a:cubicBezTo>
                <a:cubicBezTo>
                  <a:pt x="50" y="103"/>
                  <a:pt x="45" y="104"/>
                  <a:pt x="40" y="107"/>
                </a:cubicBezTo>
                <a:cubicBezTo>
                  <a:pt x="27" y="113"/>
                  <a:pt x="22" y="118"/>
                  <a:pt x="22" y="123"/>
                </a:cubicBezTo>
                <a:cubicBezTo>
                  <a:pt x="24" y="149"/>
                  <a:pt x="51" y="170"/>
                  <a:pt x="70" y="164"/>
                </a:cubicBezTo>
                <a:cubicBezTo>
                  <a:pt x="77" y="162"/>
                  <a:pt x="86" y="156"/>
                  <a:pt x="91" y="143"/>
                </a:cubicBezTo>
                <a:cubicBezTo>
                  <a:pt x="93" y="136"/>
                  <a:pt x="88" y="131"/>
                  <a:pt x="85" y="134"/>
                </a:cubicBezTo>
                <a:cubicBezTo>
                  <a:pt x="79" y="139"/>
                  <a:pt x="75" y="158"/>
                  <a:pt x="94" y="175"/>
                </a:cubicBezTo>
                <a:cubicBezTo>
                  <a:pt x="106" y="185"/>
                  <a:pt x="127" y="184"/>
                  <a:pt x="143" y="166"/>
                </a:cubicBezTo>
                <a:cubicBezTo>
                  <a:pt x="149" y="159"/>
                  <a:pt x="155" y="149"/>
                  <a:pt x="159" y="135"/>
                </a:cubicBezTo>
                <a:cubicBezTo>
                  <a:pt x="162" y="128"/>
                  <a:pt x="161" y="129"/>
                  <a:pt x="165" y="135"/>
                </a:cubicBezTo>
                <a:cubicBezTo>
                  <a:pt x="170" y="142"/>
                  <a:pt x="175" y="148"/>
                  <a:pt x="179" y="152"/>
                </a:cubicBezTo>
                <a:cubicBezTo>
                  <a:pt x="195" y="166"/>
                  <a:pt x="216" y="171"/>
                  <a:pt x="232" y="166"/>
                </a:cubicBezTo>
                <a:cubicBezTo>
                  <a:pt x="253" y="161"/>
                  <a:pt x="268" y="142"/>
                  <a:pt x="262" y="112"/>
                </a:cubicBezTo>
                <a:cubicBezTo>
                  <a:pt x="259" y="98"/>
                  <a:pt x="247" y="84"/>
                  <a:pt x="230" y="66"/>
                </a:cubicBezTo>
                <a:cubicBezTo>
                  <a:pt x="219" y="57"/>
                  <a:pt x="209" y="54"/>
                  <a:pt x="201" y="56"/>
                </a:cubicBezTo>
                <a:cubicBezTo>
                  <a:pt x="185" y="60"/>
                  <a:pt x="183" y="71"/>
                  <a:pt x="196" y="79"/>
                </a:cubicBezTo>
                <a:cubicBezTo>
                  <a:pt x="208" y="86"/>
                  <a:pt x="219" y="82"/>
                  <a:pt x="226" y="76"/>
                </a:cubicBezTo>
                <a:cubicBezTo>
                  <a:pt x="234" y="70"/>
                  <a:pt x="236" y="60"/>
                  <a:pt x="231" y="47"/>
                </a:cubicBezTo>
                <a:cubicBezTo>
                  <a:pt x="220" y="20"/>
                  <a:pt x="189" y="6"/>
                  <a:pt x="160" y="13"/>
                </a:cubicBezTo>
                <a:cubicBezTo>
                  <a:pt x="148" y="15"/>
                  <a:pt x="141" y="23"/>
                  <a:pt x="136" y="35"/>
                </a:cubicBezTo>
                <a:cubicBezTo>
                  <a:pt x="134" y="40"/>
                  <a:pt x="135" y="41"/>
                  <a:pt x="133" y="35"/>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sp>
        <p:nvSpPr>
          <p:cNvPr id="48" name="Freeform 29"/>
          <p:cNvSpPr/>
          <p:nvPr/>
        </p:nvSpPr>
        <p:spPr>
          <a:xfrm>
            <a:off x="9499600" y="2952750"/>
            <a:ext cx="677863" cy="468313"/>
          </a:xfrm>
          <a:custGeom>
            <a:avLst/>
            <a:gdLst/>
            <a:ahLst/>
            <a:cxnLst>
              <a:cxn ang="0">
                <a:pos x="336402" y="88600"/>
              </a:cxn>
              <a:cxn ang="0">
                <a:pos x="298462" y="22783"/>
              </a:cxn>
              <a:cxn ang="0">
                <a:pos x="159348" y="58223"/>
              </a:cxn>
              <a:cxn ang="0">
                <a:pos x="159348" y="136697"/>
              </a:cxn>
              <a:cxn ang="0">
                <a:pos x="151760" y="141760"/>
              </a:cxn>
              <a:cxn ang="0">
                <a:pos x="68292" y="106320"/>
              </a:cxn>
              <a:cxn ang="0">
                <a:pos x="7588" y="172137"/>
              </a:cxn>
              <a:cxn ang="0">
                <a:pos x="85998" y="248079"/>
              </a:cxn>
              <a:cxn ang="0">
                <a:pos x="118879" y="255674"/>
              </a:cxn>
              <a:cxn ang="0">
                <a:pos x="101174" y="270862"/>
              </a:cxn>
              <a:cxn ang="0">
                <a:pos x="55645" y="311365"/>
              </a:cxn>
              <a:cxn ang="0">
                <a:pos x="177054" y="415153"/>
              </a:cxn>
              <a:cxn ang="0">
                <a:pos x="230170" y="361993"/>
              </a:cxn>
              <a:cxn ang="0">
                <a:pos x="214994" y="339210"/>
              </a:cxn>
              <a:cxn ang="0">
                <a:pos x="237758" y="442999"/>
              </a:cxn>
              <a:cxn ang="0">
                <a:pos x="361696" y="420216"/>
              </a:cxn>
              <a:cxn ang="0">
                <a:pos x="402165" y="341742"/>
              </a:cxn>
              <a:cxn ang="0">
                <a:pos x="417341" y="341742"/>
              </a:cxn>
              <a:cxn ang="0">
                <a:pos x="452752" y="384776"/>
              </a:cxn>
              <a:cxn ang="0">
                <a:pos x="586807" y="420216"/>
              </a:cxn>
              <a:cxn ang="0">
                <a:pos x="662687" y="283519"/>
              </a:cxn>
              <a:cxn ang="0">
                <a:pos x="581748" y="167074"/>
              </a:cxn>
              <a:cxn ang="0">
                <a:pos x="508397" y="141760"/>
              </a:cxn>
              <a:cxn ang="0">
                <a:pos x="495751" y="199982"/>
              </a:cxn>
              <a:cxn ang="0">
                <a:pos x="571631" y="192388"/>
              </a:cxn>
              <a:cxn ang="0">
                <a:pos x="584277" y="118977"/>
              </a:cxn>
              <a:cxn ang="0">
                <a:pos x="404694" y="32908"/>
              </a:cxn>
              <a:cxn ang="0">
                <a:pos x="343990" y="88600"/>
              </a:cxn>
              <a:cxn ang="0">
                <a:pos x="336402" y="88600"/>
              </a:cxn>
            </a:cxnLst>
            <a:rect l="0" t="0" r="0" b="0"/>
            <a:pathLst>
              <a:path w="268" h="185">
                <a:moveTo>
                  <a:pt x="133" y="35"/>
                </a:moveTo>
                <a:cubicBezTo>
                  <a:pt x="131" y="22"/>
                  <a:pt x="126" y="14"/>
                  <a:pt x="118" y="9"/>
                </a:cubicBezTo>
                <a:cubicBezTo>
                  <a:pt x="103" y="0"/>
                  <a:pt x="72" y="8"/>
                  <a:pt x="63" y="23"/>
                </a:cubicBezTo>
                <a:cubicBezTo>
                  <a:pt x="58" y="32"/>
                  <a:pt x="60" y="43"/>
                  <a:pt x="63" y="54"/>
                </a:cubicBezTo>
                <a:cubicBezTo>
                  <a:pt x="64" y="59"/>
                  <a:pt x="64" y="59"/>
                  <a:pt x="60" y="56"/>
                </a:cubicBezTo>
                <a:cubicBezTo>
                  <a:pt x="47" y="47"/>
                  <a:pt x="36" y="42"/>
                  <a:pt x="27" y="42"/>
                </a:cubicBezTo>
                <a:cubicBezTo>
                  <a:pt x="9" y="41"/>
                  <a:pt x="0" y="52"/>
                  <a:pt x="3" y="68"/>
                </a:cubicBezTo>
                <a:cubicBezTo>
                  <a:pt x="7" y="84"/>
                  <a:pt x="22" y="95"/>
                  <a:pt x="34" y="98"/>
                </a:cubicBezTo>
                <a:cubicBezTo>
                  <a:pt x="39" y="100"/>
                  <a:pt x="44" y="99"/>
                  <a:pt x="47" y="101"/>
                </a:cubicBezTo>
                <a:cubicBezTo>
                  <a:pt x="50" y="103"/>
                  <a:pt x="45" y="104"/>
                  <a:pt x="40" y="107"/>
                </a:cubicBezTo>
                <a:cubicBezTo>
                  <a:pt x="27" y="113"/>
                  <a:pt x="22" y="118"/>
                  <a:pt x="22" y="123"/>
                </a:cubicBezTo>
                <a:cubicBezTo>
                  <a:pt x="24" y="149"/>
                  <a:pt x="51" y="170"/>
                  <a:pt x="70" y="164"/>
                </a:cubicBezTo>
                <a:cubicBezTo>
                  <a:pt x="77" y="162"/>
                  <a:pt x="86" y="156"/>
                  <a:pt x="91" y="143"/>
                </a:cubicBezTo>
                <a:cubicBezTo>
                  <a:pt x="93" y="136"/>
                  <a:pt x="88" y="131"/>
                  <a:pt x="85" y="134"/>
                </a:cubicBezTo>
                <a:cubicBezTo>
                  <a:pt x="79" y="139"/>
                  <a:pt x="75" y="158"/>
                  <a:pt x="94" y="175"/>
                </a:cubicBezTo>
                <a:cubicBezTo>
                  <a:pt x="106" y="185"/>
                  <a:pt x="127" y="184"/>
                  <a:pt x="143" y="166"/>
                </a:cubicBezTo>
                <a:cubicBezTo>
                  <a:pt x="149" y="159"/>
                  <a:pt x="155" y="149"/>
                  <a:pt x="159" y="135"/>
                </a:cubicBezTo>
                <a:cubicBezTo>
                  <a:pt x="162" y="128"/>
                  <a:pt x="161" y="129"/>
                  <a:pt x="165" y="135"/>
                </a:cubicBezTo>
                <a:cubicBezTo>
                  <a:pt x="170" y="142"/>
                  <a:pt x="175" y="148"/>
                  <a:pt x="179" y="152"/>
                </a:cubicBezTo>
                <a:cubicBezTo>
                  <a:pt x="195" y="166"/>
                  <a:pt x="216" y="171"/>
                  <a:pt x="232" y="166"/>
                </a:cubicBezTo>
                <a:cubicBezTo>
                  <a:pt x="253" y="161"/>
                  <a:pt x="268" y="142"/>
                  <a:pt x="262" y="112"/>
                </a:cubicBezTo>
                <a:cubicBezTo>
                  <a:pt x="259" y="98"/>
                  <a:pt x="247" y="84"/>
                  <a:pt x="230" y="66"/>
                </a:cubicBezTo>
                <a:cubicBezTo>
                  <a:pt x="219" y="57"/>
                  <a:pt x="209" y="54"/>
                  <a:pt x="201" y="56"/>
                </a:cubicBezTo>
                <a:cubicBezTo>
                  <a:pt x="185" y="60"/>
                  <a:pt x="183" y="71"/>
                  <a:pt x="196" y="79"/>
                </a:cubicBezTo>
                <a:cubicBezTo>
                  <a:pt x="208" y="86"/>
                  <a:pt x="219" y="82"/>
                  <a:pt x="226" y="76"/>
                </a:cubicBezTo>
                <a:cubicBezTo>
                  <a:pt x="234" y="70"/>
                  <a:pt x="236" y="60"/>
                  <a:pt x="231" y="47"/>
                </a:cubicBezTo>
                <a:cubicBezTo>
                  <a:pt x="220" y="20"/>
                  <a:pt x="189" y="6"/>
                  <a:pt x="160" y="13"/>
                </a:cubicBezTo>
                <a:cubicBezTo>
                  <a:pt x="148" y="15"/>
                  <a:pt x="141" y="23"/>
                  <a:pt x="136" y="35"/>
                </a:cubicBezTo>
                <a:cubicBezTo>
                  <a:pt x="134" y="40"/>
                  <a:pt x="135" y="41"/>
                  <a:pt x="133" y="35"/>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pic>
        <p:nvPicPr>
          <p:cNvPr id="49" name="图片 48"/>
          <p:cNvPicPr>
            <a:picLocks noChangeAspect="1"/>
          </p:cNvPicPr>
          <p:nvPr/>
        </p:nvPicPr>
        <p:blipFill>
          <a:blip r:embed="rId3" cstate="print"/>
          <a:stretch>
            <a:fillRect/>
          </a:stretch>
        </p:blipFill>
        <p:spPr>
          <a:xfrm>
            <a:off x="8140700" y="5373688"/>
            <a:ext cx="2198688" cy="1508125"/>
          </a:xfrm>
          <a:prstGeom prst="rect">
            <a:avLst/>
          </a:prstGeom>
          <a:noFill/>
          <a:ln w="9525">
            <a:noFill/>
          </a:ln>
        </p:spPr>
      </p:pic>
      <p:pic>
        <p:nvPicPr>
          <p:cNvPr id="50" name="图片 49" descr="图片4"/>
          <p:cNvPicPr>
            <a:picLocks noChangeAspect="1"/>
          </p:cNvPicPr>
          <p:nvPr/>
        </p:nvPicPr>
        <p:blipFill>
          <a:blip r:embed="rId4" cstate="print"/>
          <a:stretch>
            <a:fillRect/>
          </a:stretch>
        </p:blipFill>
        <p:spPr>
          <a:xfrm>
            <a:off x="-314960" y="3258185"/>
            <a:ext cx="3549650" cy="3459163"/>
          </a:xfrm>
          <a:prstGeom prst="rect">
            <a:avLst/>
          </a:prstGeom>
          <a:noFill/>
          <a:ln w="9525">
            <a:noFill/>
          </a:ln>
        </p:spPr>
      </p:pic>
      <p:sp>
        <p:nvSpPr>
          <p:cNvPr id="51" name="标题 3"/>
          <p:cNvSpPr>
            <a:spLocks noGrp="1"/>
          </p:cNvSpPr>
          <p:nvPr/>
        </p:nvSpPr>
        <p:spPr>
          <a:xfrm>
            <a:off x="1968726" y="1646124"/>
            <a:ext cx="8414204" cy="900112"/>
          </a:xfrm>
          <a:prstGeom prst="rect">
            <a:avLst/>
          </a:prstGeom>
          <a:noFill/>
          <a:ln w="9525">
            <a:noFill/>
          </a:ln>
        </p:spPr>
        <p:txBody>
          <a:bodyPr anchor="b" anchorCtr="0"/>
          <a:lstStyle/>
          <a:p>
            <a:pPr algn="ctr" defTabSz="685800">
              <a:lnSpc>
                <a:spcPct val="90000"/>
              </a:lnSpc>
            </a:pPr>
            <a:r>
              <a:rPr lang="zh-CN" altLang="en-US" sz="6600" b="1" dirty="0">
                <a:solidFill>
                  <a:srgbClr val="000000"/>
                </a:solidFill>
                <a:latin typeface="黑体" panose="02010609060101010101" charset="-122"/>
                <a:ea typeface="黑体" panose="02010609060101010101" charset="-122"/>
              </a:rPr>
              <a:t>2　复式折线统计图</a:t>
            </a:r>
          </a:p>
        </p:txBody>
      </p:sp>
      <p:pic>
        <p:nvPicPr>
          <p:cNvPr id="52" name="图片 51"/>
          <p:cNvPicPr>
            <a:picLocks noChangeAspect="1"/>
          </p:cNvPicPr>
          <p:nvPr/>
        </p:nvPicPr>
        <p:blipFill>
          <a:blip r:embed="rId5" cstate="print"/>
          <a:stretch>
            <a:fillRect/>
          </a:stretch>
        </p:blipFill>
        <p:spPr>
          <a:xfrm>
            <a:off x="10326688" y="2352675"/>
            <a:ext cx="1447800" cy="4505325"/>
          </a:xfrm>
          <a:prstGeom prst="rect">
            <a:avLst/>
          </a:prstGeom>
          <a:noFill/>
          <a:ln w="9525">
            <a:noFill/>
          </a:ln>
        </p:spPr>
      </p:pic>
      <p:pic>
        <p:nvPicPr>
          <p:cNvPr id="53"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sp>
        <p:nvSpPr>
          <p:cNvPr id="54" name="副标题 4"/>
          <p:cNvSpPr>
            <a:spLocks noGrp="1"/>
          </p:cNvSpPr>
          <p:nvPr/>
        </p:nvSpPr>
        <p:spPr>
          <a:xfrm>
            <a:off x="294082" y="173038"/>
            <a:ext cx="5783662" cy="423545"/>
          </a:xfrm>
          <a:prstGeom prst="rect">
            <a:avLst/>
          </a:prstGeom>
          <a:noFill/>
          <a:ln w="9525">
            <a:noFill/>
          </a:ln>
        </p:spPr>
        <p:txBody>
          <a:bodyPr wrap="square">
            <a:spAutoFit/>
          </a:bodyPr>
          <a:lstStyle/>
          <a:p>
            <a:pPr defTabSz="685800">
              <a:lnSpc>
                <a:spcPct val="90000"/>
              </a:lnSpc>
              <a:spcBef>
                <a:spcPts val="750"/>
              </a:spcBef>
            </a:pPr>
            <a:r>
              <a:rPr lang="zh-CN" altLang="en-US" sz="2400" dirty="0" smtClean="0">
                <a:solidFill>
                  <a:srgbClr val="000000"/>
                </a:solidFill>
                <a:latin typeface="微软雅黑" panose="020B0503020204020204" pitchFamily="34" charset="-122"/>
                <a:ea typeface="微软雅黑" panose="020B0503020204020204" pitchFamily="34" charset="-122"/>
              </a:rPr>
              <a:t>第</a:t>
            </a:r>
            <a:r>
              <a:rPr lang="en-US" altLang="zh-CN" sz="2400" dirty="0" smtClean="0">
                <a:solidFill>
                  <a:srgbClr val="000000"/>
                </a:solidFill>
                <a:latin typeface="微软雅黑" panose="020B0503020204020204" pitchFamily="34" charset="-122"/>
                <a:ea typeface="微软雅黑" panose="020B0503020204020204" pitchFamily="34" charset="-122"/>
              </a:rPr>
              <a:t>7</a:t>
            </a:r>
            <a:r>
              <a:rPr lang="zh-CN" altLang="en-US" sz="2400" dirty="0" smtClean="0">
                <a:solidFill>
                  <a:srgbClr val="000000"/>
                </a:solidFill>
                <a:latin typeface="微软雅黑" panose="020B0503020204020204" pitchFamily="34" charset="-122"/>
                <a:ea typeface="微软雅黑" panose="020B0503020204020204" pitchFamily="34" charset="-122"/>
              </a:rPr>
              <a:t>单元    </a:t>
            </a:r>
            <a:r>
              <a:rPr lang="zh-CN" sz="2400" dirty="0" smtClean="0">
                <a:solidFill>
                  <a:srgbClr val="000000"/>
                </a:solidFill>
                <a:latin typeface="微软雅黑" panose="020B0503020204020204" pitchFamily="34" charset="-122"/>
                <a:ea typeface="微软雅黑" panose="020B0503020204020204" pitchFamily="34" charset="-122"/>
              </a:rPr>
              <a:t>折线统计图</a:t>
            </a:r>
            <a:endParaRPr lang="zh-CN" sz="24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strVal val="#ppt_w*0.70"/>
                                          </p:val>
                                        </p:tav>
                                        <p:tav tm="100000">
                                          <p:val>
                                            <p:strVal val="#ppt_w"/>
                                          </p:val>
                                        </p:tav>
                                      </p:tavLst>
                                    </p:anim>
                                    <p:anim calcmode="lin" valueType="num">
                                      <p:cBhvr>
                                        <p:cTn id="8" dur="1000" fill="hold"/>
                                        <p:tgtEl>
                                          <p:spTgt spid="43"/>
                                        </p:tgtEl>
                                        <p:attrNameLst>
                                          <p:attrName>ppt_h</p:attrName>
                                        </p:attrNameLst>
                                      </p:cBhvr>
                                      <p:tavLst>
                                        <p:tav tm="0">
                                          <p:val>
                                            <p:strVal val="#ppt_h"/>
                                          </p:val>
                                        </p:tav>
                                        <p:tav tm="100000">
                                          <p:val>
                                            <p:strVal val="#ppt_h"/>
                                          </p:val>
                                        </p:tav>
                                      </p:tavLst>
                                    </p:anim>
                                    <p:animEffect transition="in" filter="fade">
                                      <p:cBhvr>
                                        <p:cTn id="9" dur="1000"/>
                                        <p:tgtEl>
                                          <p:spTgt spid="43"/>
                                        </p:tgtEl>
                                      </p:cBhvr>
                                    </p:animEffect>
                                  </p:childTnLst>
                                </p:cTn>
                              </p:par>
                              <p:par>
                                <p:cTn id="10" presetID="42" presetClass="entr" presetSubtype="0"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500" fill="hold"/>
                                        <p:tgtEl>
                                          <p:spTgt spid="46"/>
                                        </p:tgtEl>
                                        <p:attrNameLst>
                                          <p:attrName>ppt_x</p:attrName>
                                        </p:attrNameLst>
                                      </p:cBhvr>
                                      <p:tavLst>
                                        <p:tav tm="0">
                                          <p:val>
                                            <p:strVal val="#ppt_x"/>
                                          </p:val>
                                        </p:tav>
                                        <p:tav tm="100000">
                                          <p:val>
                                            <p:strVal val="#ppt_x"/>
                                          </p:val>
                                        </p:tav>
                                      </p:tavLst>
                                    </p:anim>
                                    <p:anim calcmode="lin" valueType="num">
                                      <p:cBhvr additive="base">
                                        <p:cTn id="19" dur="500" fill="hold"/>
                                        <p:tgtEl>
                                          <p:spTgt spid="4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20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500" fill="hold"/>
                                        <p:tgtEl>
                                          <p:spTgt spid="47"/>
                                        </p:tgtEl>
                                        <p:attrNameLst>
                                          <p:attrName>ppt_x</p:attrName>
                                        </p:attrNameLst>
                                      </p:cBhvr>
                                      <p:tavLst>
                                        <p:tav tm="0">
                                          <p:val>
                                            <p:strVal val="#ppt_x"/>
                                          </p:val>
                                        </p:tav>
                                        <p:tav tm="100000">
                                          <p:val>
                                            <p:strVal val="#ppt_x"/>
                                          </p:val>
                                        </p:tav>
                                      </p:tavLst>
                                    </p:anim>
                                    <p:anim calcmode="lin" valueType="num">
                                      <p:cBhvr additive="base">
                                        <p:cTn id="23" dur="500" fill="hold"/>
                                        <p:tgtEl>
                                          <p:spTgt spid="47"/>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40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ppt_x"/>
                                          </p:val>
                                        </p:tav>
                                        <p:tav tm="100000">
                                          <p:val>
                                            <p:strVal val="#ppt_x"/>
                                          </p:val>
                                        </p:tav>
                                      </p:tavLst>
                                    </p:anim>
                                    <p:anim calcmode="lin" valueType="num">
                                      <p:cBhvr additive="base">
                                        <p:cTn id="27" dur="500" fill="hold"/>
                                        <p:tgtEl>
                                          <p:spTgt spid="48"/>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1000"/>
                                        <p:tgtEl>
                                          <p:spTgt spid="51"/>
                                        </p:tgtEl>
                                      </p:cBhvr>
                                    </p:animEffect>
                                    <p:anim calcmode="lin" valueType="num">
                                      <p:cBhvr>
                                        <p:cTn id="36" dur="1000" fill="hold"/>
                                        <p:tgtEl>
                                          <p:spTgt spid="51"/>
                                        </p:tgtEl>
                                        <p:attrNameLst>
                                          <p:attrName>ppt_x</p:attrName>
                                        </p:attrNameLst>
                                      </p:cBhvr>
                                      <p:tavLst>
                                        <p:tav tm="0">
                                          <p:val>
                                            <p:strVal val="#ppt_x"/>
                                          </p:val>
                                        </p:tav>
                                        <p:tav tm="100000">
                                          <p:val>
                                            <p:strVal val="#ppt_x"/>
                                          </p:val>
                                        </p:tav>
                                      </p:tavLst>
                                    </p:anim>
                                    <p:anim calcmode="lin" valueType="num">
                                      <p:cBhvr>
                                        <p:cTn id="37" dur="1000" fill="hold"/>
                                        <p:tgtEl>
                                          <p:spTgt spid="51"/>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par>
                                <p:cTn id="42" presetID="10" presetClass="entr" presetSubtype="0" fill="hold" nodeType="withEffect">
                                  <p:stCondLst>
                                    <p:cond delay="120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par>
                                <p:cTn id="45" presetID="2" presetClass="entr" presetSubtype="4" fill="hold" nodeType="withEffect">
                                  <p:stCondLst>
                                    <p:cond delay="120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1500" fill="hold"/>
                                        <p:tgtEl>
                                          <p:spTgt spid="52"/>
                                        </p:tgtEl>
                                        <p:attrNameLst>
                                          <p:attrName>ppt_x</p:attrName>
                                        </p:attrNameLst>
                                      </p:cBhvr>
                                      <p:tavLst>
                                        <p:tav tm="0">
                                          <p:val>
                                            <p:strVal val="#ppt_x"/>
                                          </p:val>
                                        </p:tav>
                                        <p:tav tm="100000">
                                          <p:val>
                                            <p:strVal val="#ppt_x"/>
                                          </p:val>
                                        </p:tav>
                                      </p:tavLst>
                                    </p:anim>
                                    <p:anim calcmode="lin" valueType="num">
                                      <p:cBhvr additive="base">
                                        <p:cTn id="48" dur="1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1" grpId="0"/>
      <p:bldP spid="5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pic>
        <p:nvPicPr>
          <p:cNvPr id="8" name="图片 7"/>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821055" y="1485265"/>
            <a:ext cx="10549890" cy="4185285"/>
          </a:xfrm>
          <a:prstGeom prst="rect">
            <a:avLst/>
          </a:prstGeom>
        </p:spPr>
      </p:pic>
      <p:grpSp>
        <p:nvGrpSpPr>
          <p:cNvPr id="9" name="组合 15"/>
          <p:cNvGrpSpPr/>
          <p:nvPr/>
        </p:nvGrpSpPr>
        <p:grpSpPr>
          <a:xfrm>
            <a:off x="87313" y="134938"/>
            <a:ext cx="3265487" cy="1131887"/>
            <a:chOff x="3299125" y="3500574"/>
            <a:chExt cx="3265065" cy="1132205"/>
          </a:xfrm>
        </p:grpSpPr>
        <p:grpSp>
          <p:nvGrpSpPr>
            <p:cNvPr id="10" name="组合 16"/>
            <p:cNvGrpSpPr/>
            <p:nvPr/>
          </p:nvGrpSpPr>
          <p:grpSpPr>
            <a:xfrm>
              <a:off x="3802575" y="3500574"/>
              <a:ext cx="2761615" cy="1132205"/>
              <a:chOff x="842" y="129"/>
              <a:chExt cx="4349" cy="1783"/>
            </a:xfrm>
          </p:grpSpPr>
          <p:pic>
            <p:nvPicPr>
              <p:cNvPr id="11" name="图片 18" descr="图片8"/>
              <p:cNvPicPr>
                <a:picLocks noChangeAspect="1"/>
              </p:cNvPicPr>
              <p:nvPr/>
            </p:nvPicPr>
            <p:blipFill>
              <a:blip r:embed="rId5" cstate="print"/>
              <a:stretch>
                <a:fillRect/>
              </a:stretch>
            </p:blipFill>
            <p:spPr>
              <a:xfrm>
                <a:off x="2775" y="129"/>
                <a:ext cx="2416" cy="1783"/>
              </a:xfrm>
              <a:prstGeom prst="rect">
                <a:avLst/>
              </a:prstGeom>
              <a:noFill/>
              <a:ln w="9525">
                <a:noFill/>
              </a:ln>
            </p:spPr>
          </p:pic>
          <p:pic>
            <p:nvPicPr>
              <p:cNvPr id="12" name="图片 19" descr="xzgj"/>
              <p:cNvPicPr>
                <a:picLocks noChangeAspect="1"/>
              </p:cNvPicPr>
              <p:nvPr/>
            </p:nvPicPr>
            <p:blipFill>
              <a:blip r:embed="rId6" cstate="print">
                <a:clrChange>
                  <a:clrFrom>
                    <a:srgbClr val="FFFFFE"/>
                  </a:clrFrom>
                  <a:clrTo>
                    <a:srgbClr val="FFFFFE">
                      <a:alpha val="0"/>
                    </a:srgbClr>
                  </a:clrTo>
                </a:clrChange>
              </a:blip>
              <a:srcRect l="9521" r="61394" b="-4384"/>
              <a:stretch>
                <a:fillRect/>
              </a:stretch>
            </p:blipFill>
            <p:spPr>
              <a:xfrm>
                <a:off x="842" y="520"/>
                <a:ext cx="2359" cy="932"/>
              </a:xfrm>
              <a:prstGeom prst="rect">
                <a:avLst/>
              </a:prstGeom>
              <a:noFill/>
              <a:ln w="9525">
                <a:noFill/>
              </a:ln>
            </p:spPr>
          </p:pic>
        </p:grpSp>
        <p:pic>
          <p:nvPicPr>
            <p:cNvPr id="13" name="图片 17" descr="xkdr"/>
            <p:cNvPicPr>
              <a:picLocks noChangeAspect="1"/>
            </p:cNvPicPr>
            <p:nvPr/>
          </p:nvPicPr>
          <p:blipFill>
            <a:blip r:embed="rId7" cstate="print">
              <a:clrChange>
                <a:clrFrom>
                  <a:srgbClr val="FFFFFE"/>
                </a:clrFrom>
                <a:clrTo>
                  <a:srgbClr val="FFFFFE">
                    <a:alpha val="0"/>
                  </a:srgbClr>
                </a:clrTo>
              </a:clrChange>
            </a:blip>
            <a:srcRect r="90038" b="859"/>
            <a:stretch>
              <a:fillRect/>
            </a:stretch>
          </p:blipFill>
          <p:spPr>
            <a:xfrm>
              <a:off x="3299125" y="3730081"/>
              <a:ext cx="535305" cy="586105"/>
            </a:xfrm>
            <a:prstGeom prst="rect">
              <a:avLst/>
            </a:prstGeom>
            <a:noFill/>
            <a:ln w="9525">
              <a:noFill/>
            </a:ln>
          </p:spPr>
        </p:pic>
      </p:gr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grpSp>
        <p:nvGrpSpPr>
          <p:cNvPr id="3" name="组合 15"/>
          <p:cNvGrpSpPr/>
          <p:nvPr/>
        </p:nvGrpSpPr>
        <p:grpSpPr>
          <a:xfrm>
            <a:off x="87313" y="134938"/>
            <a:ext cx="3265487" cy="1131887"/>
            <a:chOff x="3299125" y="3500574"/>
            <a:chExt cx="3265065" cy="1132205"/>
          </a:xfrm>
        </p:grpSpPr>
        <p:grpSp>
          <p:nvGrpSpPr>
            <p:cNvPr id="4" name="组合 16"/>
            <p:cNvGrpSpPr/>
            <p:nvPr/>
          </p:nvGrpSpPr>
          <p:grpSpPr>
            <a:xfrm>
              <a:off x="3802575" y="3500574"/>
              <a:ext cx="2761615" cy="1132205"/>
              <a:chOff x="842" y="129"/>
              <a:chExt cx="4349" cy="1783"/>
            </a:xfrm>
          </p:grpSpPr>
          <p:pic>
            <p:nvPicPr>
              <p:cNvPr id="6" name="图片 18" descr="图片8"/>
              <p:cNvPicPr>
                <a:picLocks noChangeAspect="1"/>
              </p:cNvPicPr>
              <p:nvPr/>
            </p:nvPicPr>
            <p:blipFill>
              <a:blip r:embed="rId3" cstate="print"/>
              <a:stretch>
                <a:fillRect/>
              </a:stretch>
            </p:blipFill>
            <p:spPr>
              <a:xfrm>
                <a:off x="2775" y="129"/>
                <a:ext cx="2416" cy="1783"/>
              </a:xfrm>
              <a:prstGeom prst="rect">
                <a:avLst/>
              </a:prstGeom>
              <a:noFill/>
              <a:ln w="9525">
                <a:noFill/>
              </a:ln>
            </p:spPr>
          </p:pic>
          <p:pic>
            <p:nvPicPr>
              <p:cNvPr id="7" name="图片 19" descr="xzgj"/>
              <p:cNvPicPr>
                <a:picLocks noChangeAspect="1"/>
              </p:cNvPicPr>
              <p:nvPr/>
            </p:nvPicPr>
            <p:blipFill>
              <a:blip r:embed="rId4" cstate="print">
                <a:clrChange>
                  <a:clrFrom>
                    <a:srgbClr val="FFFFFE"/>
                  </a:clrFrom>
                  <a:clrTo>
                    <a:srgbClr val="FFFFFE">
                      <a:alpha val="0"/>
                    </a:srgbClr>
                  </a:clrTo>
                </a:clrChange>
              </a:blip>
              <a:srcRect l="9521" r="61394" b="-4384"/>
              <a:stretch>
                <a:fillRect/>
              </a:stretch>
            </p:blipFill>
            <p:spPr>
              <a:xfrm>
                <a:off x="842" y="520"/>
                <a:ext cx="2359" cy="932"/>
              </a:xfrm>
              <a:prstGeom prst="rect">
                <a:avLst/>
              </a:prstGeom>
              <a:noFill/>
              <a:ln w="9525">
                <a:noFill/>
              </a:ln>
            </p:spPr>
          </p:pic>
        </p:grpSp>
        <p:pic>
          <p:nvPicPr>
            <p:cNvPr id="5" name="图片 17" descr="xkdr"/>
            <p:cNvPicPr>
              <a:picLocks noChangeAspect="1"/>
            </p:cNvPicPr>
            <p:nvPr/>
          </p:nvPicPr>
          <p:blipFill>
            <a:blip r:embed="rId5" cstate="print">
              <a:clrChange>
                <a:clrFrom>
                  <a:srgbClr val="FFFFFE"/>
                </a:clrFrom>
                <a:clrTo>
                  <a:srgbClr val="FFFFFE">
                    <a:alpha val="0"/>
                  </a:srgbClr>
                </a:clrTo>
              </a:clrChange>
            </a:blip>
            <a:srcRect r="90038" b="859"/>
            <a:stretch>
              <a:fillRect/>
            </a:stretch>
          </p:blipFill>
          <p:spPr>
            <a:xfrm>
              <a:off x="3299125" y="3730081"/>
              <a:ext cx="535305" cy="586105"/>
            </a:xfrm>
            <a:prstGeom prst="rect">
              <a:avLst/>
            </a:prstGeom>
            <a:noFill/>
            <a:ln w="9525">
              <a:noFill/>
            </a:ln>
          </p:spPr>
        </p:pic>
      </p:grpSp>
      <p:pic>
        <p:nvPicPr>
          <p:cNvPr id="8"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grpSp>
        <p:nvGrpSpPr>
          <p:cNvPr id="14337" name="组合 4"/>
          <p:cNvGrpSpPr/>
          <p:nvPr/>
        </p:nvGrpSpPr>
        <p:grpSpPr>
          <a:xfrm>
            <a:off x="1751330" y="1878013"/>
            <a:ext cx="7733030" cy="4354512"/>
            <a:chOff x="1041131" y="757208"/>
            <a:chExt cx="7733780" cy="4354919"/>
          </a:xfrm>
        </p:grpSpPr>
        <p:sp>
          <p:nvSpPr>
            <p:cNvPr id="11" name="矩形 10"/>
            <p:cNvSpPr/>
            <p:nvPr/>
          </p:nvSpPr>
          <p:spPr bwMode="auto">
            <a:xfrm>
              <a:off x="1657141" y="1254141"/>
              <a:ext cx="6075952" cy="3445197"/>
            </a:xfrm>
            <a:prstGeom prst="rect">
              <a:avLst/>
            </a:prstGeom>
            <a:solidFill>
              <a:srgbClr val="FFFFCC"/>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grpSp>
          <p:nvGrpSpPr>
            <p:cNvPr id="14339" name="组合 6"/>
            <p:cNvGrpSpPr/>
            <p:nvPr/>
          </p:nvGrpSpPr>
          <p:grpSpPr>
            <a:xfrm>
              <a:off x="1656697" y="838155"/>
              <a:ext cx="6814749" cy="3874298"/>
              <a:chOff x="1651935" y="526433"/>
              <a:chExt cx="6814749" cy="3874298"/>
            </a:xfrm>
          </p:grpSpPr>
          <p:cxnSp>
            <p:nvCxnSpPr>
              <p:cNvPr id="61" name="直接箭头连接符 60"/>
              <p:cNvCxnSpPr/>
              <p:nvPr/>
            </p:nvCxnSpPr>
            <p:spPr>
              <a:xfrm flipV="1">
                <a:off x="1657143" y="4400318"/>
                <a:ext cx="6809447" cy="0"/>
              </a:xfrm>
              <a:prstGeom prst="straightConnector1">
                <a:avLst/>
              </a:prstGeom>
              <a:ln w="19050">
                <a:solidFill>
                  <a:srgbClr val="0066FF"/>
                </a:solidFill>
                <a:tailEnd type="arrow"/>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flipV="1">
                <a:off x="1652379" y="526456"/>
                <a:ext cx="0" cy="3596024"/>
              </a:xfrm>
              <a:prstGeom prst="straightConnector1">
                <a:avLst/>
              </a:prstGeom>
              <a:ln w="19050">
                <a:solidFill>
                  <a:srgbClr val="0066FF"/>
                </a:solidFill>
                <a:tailEnd type="arrow"/>
              </a:ln>
            </p:spPr>
            <p:style>
              <a:lnRef idx="1">
                <a:schemeClr val="accent1"/>
              </a:lnRef>
              <a:fillRef idx="0">
                <a:schemeClr val="accent1"/>
              </a:fillRef>
              <a:effectRef idx="0">
                <a:schemeClr val="accent1"/>
              </a:effectRef>
              <a:fontRef idx="minor">
                <a:schemeClr val="tx1"/>
              </a:fontRef>
            </p:style>
          </p:cxnSp>
          <p:sp>
            <p:nvSpPr>
              <p:cNvPr id="14342" name="任意多边形 56"/>
              <p:cNvSpPr/>
              <p:nvPr/>
            </p:nvSpPr>
            <p:spPr>
              <a:xfrm>
                <a:off x="1652588" y="4123134"/>
                <a:ext cx="145287" cy="277416"/>
              </a:xfrm>
              <a:custGeom>
                <a:avLst/>
                <a:gdLst/>
                <a:ahLst/>
                <a:cxnLst>
                  <a:cxn ang="0">
                    <a:pos x="0" y="0"/>
                  </a:cxn>
                  <a:cxn ang="0">
                    <a:pos x="145256" y="8484"/>
                  </a:cxn>
                  <a:cxn ang="0">
                    <a:pos x="14287" y="16520"/>
                  </a:cxn>
                  <a:cxn ang="0">
                    <a:pos x="133350" y="25004"/>
                  </a:cxn>
                  <a:cxn ang="0">
                    <a:pos x="11906" y="34677"/>
                  </a:cxn>
                </a:cxnLst>
                <a:rect l="0" t="0" r="0" b="0"/>
                <a:pathLst>
                  <a:path w="145287" h="554832">
                    <a:moveTo>
                      <a:pt x="0" y="0"/>
                    </a:moveTo>
                    <a:cubicBezTo>
                      <a:pt x="29270" y="25797"/>
                      <a:pt x="142875" y="91679"/>
                      <a:pt x="145256" y="135732"/>
                    </a:cubicBezTo>
                    <a:cubicBezTo>
                      <a:pt x="147637" y="179785"/>
                      <a:pt x="16271" y="220266"/>
                      <a:pt x="14287" y="264319"/>
                    </a:cubicBezTo>
                    <a:cubicBezTo>
                      <a:pt x="12303" y="308372"/>
                      <a:pt x="133747" y="351631"/>
                      <a:pt x="133350" y="400050"/>
                    </a:cubicBezTo>
                    <a:cubicBezTo>
                      <a:pt x="132953" y="448469"/>
                      <a:pt x="37207" y="522586"/>
                      <a:pt x="11906" y="554832"/>
                    </a:cubicBezTo>
                  </a:path>
                </a:pathLst>
              </a:custGeom>
              <a:noFill/>
              <a:ln w="19050" cap="flat" cmpd="sng">
                <a:solidFill>
                  <a:srgbClr val="0066FF"/>
                </a:solidFill>
                <a:prstDash val="solid"/>
                <a:miter/>
                <a:headEnd type="none" w="med" len="med"/>
                <a:tailEnd type="none" w="med" len="med"/>
              </a:ln>
            </p:spPr>
            <p:txBody>
              <a:bodyPr/>
              <a:lstStyle/>
              <a:p>
                <a:endParaRPr lang="zh-CN" altLang="en-US"/>
              </a:p>
            </p:txBody>
          </p:sp>
        </p:grpSp>
        <p:cxnSp>
          <p:nvCxnSpPr>
            <p:cNvPr id="13" name="直接连接符 12"/>
            <p:cNvCxnSpPr/>
            <p:nvPr/>
          </p:nvCxnSpPr>
          <p:spPr>
            <a:xfrm>
              <a:off x="1666667" y="4426263"/>
              <a:ext cx="6061663" cy="0"/>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663491" y="4137311"/>
              <a:ext cx="6069602" cy="0"/>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1665080" y="3854709"/>
              <a:ext cx="6063250" cy="0"/>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666667" y="3565757"/>
              <a:ext cx="6063251" cy="0"/>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665080" y="3264104"/>
              <a:ext cx="6068014" cy="0"/>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1" idx="1"/>
            </p:cNvCxnSpPr>
            <p:nvPr/>
          </p:nvCxnSpPr>
          <p:spPr>
            <a:xfrm flipV="1">
              <a:off x="1657141" y="2973565"/>
              <a:ext cx="6072777" cy="3175"/>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1" idx="1"/>
            </p:cNvCxnSpPr>
            <p:nvPr/>
          </p:nvCxnSpPr>
          <p:spPr>
            <a:xfrm flipV="1">
              <a:off x="1666667" y="2400424"/>
              <a:ext cx="6063251" cy="1588"/>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1" idx="1"/>
            </p:cNvCxnSpPr>
            <p:nvPr/>
          </p:nvCxnSpPr>
          <p:spPr>
            <a:xfrm flipV="1">
              <a:off x="1665080" y="2113060"/>
              <a:ext cx="6063250" cy="3175"/>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1" idx="1"/>
            </p:cNvCxnSpPr>
            <p:nvPr/>
          </p:nvCxnSpPr>
          <p:spPr>
            <a:xfrm>
              <a:off x="1669842" y="1827283"/>
              <a:ext cx="6060076" cy="0"/>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1" idx="1"/>
            </p:cNvCxnSpPr>
            <p:nvPr/>
          </p:nvCxnSpPr>
          <p:spPr>
            <a:xfrm>
              <a:off x="1669842" y="1544682"/>
              <a:ext cx="6060076" cy="0"/>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1" idx="1"/>
            </p:cNvCxnSpPr>
            <p:nvPr/>
          </p:nvCxnSpPr>
          <p:spPr>
            <a:xfrm>
              <a:off x="7048814" y="1254141"/>
              <a:ext cx="0" cy="3457898"/>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1" idx="1"/>
            </p:cNvCxnSpPr>
            <p:nvPr/>
          </p:nvCxnSpPr>
          <p:spPr>
            <a:xfrm>
              <a:off x="5773928" y="1254141"/>
              <a:ext cx="0" cy="3457898"/>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11" idx="1"/>
            </p:cNvCxnSpPr>
            <p:nvPr/>
          </p:nvCxnSpPr>
          <p:spPr>
            <a:xfrm>
              <a:off x="5165856" y="1254141"/>
              <a:ext cx="0" cy="3457898"/>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1" idx="1"/>
            </p:cNvCxnSpPr>
            <p:nvPr/>
          </p:nvCxnSpPr>
          <p:spPr>
            <a:xfrm>
              <a:off x="4557785" y="1254141"/>
              <a:ext cx="0" cy="3457898"/>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1" idx="1"/>
            </p:cNvCxnSpPr>
            <p:nvPr/>
          </p:nvCxnSpPr>
          <p:spPr>
            <a:xfrm>
              <a:off x="3943362" y="1235090"/>
              <a:ext cx="1588" cy="3483300"/>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1" idx="1"/>
            </p:cNvCxnSpPr>
            <p:nvPr/>
          </p:nvCxnSpPr>
          <p:spPr>
            <a:xfrm>
              <a:off x="3330528" y="1254141"/>
              <a:ext cx="6351" cy="3464249"/>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1" idx="1"/>
            </p:cNvCxnSpPr>
            <p:nvPr/>
          </p:nvCxnSpPr>
          <p:spPr>
            <a:xfrm flipH="1">
              <a:off x="2727220" y="1254141"/>
              <a:ext cx="0" cy="3464249"/>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1" idx="1"/>
            </p:cNvCxnSpPr>
            <p:nvPr/>
          </p:nvCxnSpPr>
          <p:spPr>
            <a:xfrm flipH="1">
              <a:off x="2117560" y="1254141"/>
              <a:ext cx="1588" cy="3464249"/>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169731" y="4184940"/>
              <a:ext cx="504874"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5.5</a:t>
              </a:r>
            </a:p>
          </p:txBody>
        </p:sp>
        <p:sp>
          <p:nvSpPr>
            <p:cNvPr id="33" name="TextBox 32"/>
            <p:cNvSpPr txBox="1"/>
            <p:nvPr/>
          </p:nvSpPr>
          <p:spPr>
            <a:xfrm>
              <a:off x="1425343" y="4480243"/>
              <a:ext cx="311815"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0</a:t>
              </a:r>
            </a:p>
          </p:txBody>
        </p:sp>
        <p:sp>
          <p:nvSpPr>
            <p:cNvPr id="34" name="TextBox 33"/>
            <p:cNvSpPr txBox="1"/>
            <p:nvPr/>
          </p:nvSpPr>
          <p:spPr>
            <a:xfrm>
              <a:off x="1169731" y="3922979"/>
              <a:ext cx="504874"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6.0</a:t>
              </a:r>
            </a:p>
          </p:txBody>
        </p:sp>
        <p:sp>
          <p:nvSpPr>
            <p:cNvPr id="35" name="TextBox 34"/>
            <p:cNvSpPr txBox="1"/>
            <p:nvPr/>
          </p:nvSpPr>
          <p:spPr>
            <a:xfrm>
              <a:off x="1169731" y="3649903"/>
              <a:ext cx="504874"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6.5</a:t>
              </a:r>
            </a:p>
          </p:txBody>
        </p:sp>
        <p:sp>
          <p:nvSpPr>
            <p:cNvPr id="36" name="TextBox 35"/>
            <p:cNvSpPr txBox="1"/>
            <p:nvPr/>
          </p:nvSpPr>
          <p:spPr>
            <a:xfrm>
              <a:off x="1169731" y="3362538"/>
              <a:ext cx="504874"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7.0</a:t>
              </a:r>
            </a:p>
          </p:txBody>
        </p:sp>
        <p:sp>
          <p:nvSpPr>
            <p:cNvPr id="37" name="TextBox 36"/>
            <p:cNvSpPr txBox="1"/>
            <p:nvPr/>
          </p:nvSpPr>
          <p:spPr>
            <a:xfrm>
              <a:off x="1169731" y="3048184"/>
              <a:ext cx="504874"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7.5</a:t>
              </a:r>
            </a:p>
          </p:txBody>
        </p:sp>
        <p:sp>
          <p:nvSpPr>
            <p:cNvPr id="38" name="TextBox 37"/>
            <p:cNvSpPr txBox="1"/>
            <p:nvPr/>
          </p:nvSpPr>
          <p:spPr>
            <a:xfrm>
              <a:off x="1169731" y="2759232"/>
              <a:ext cx="504874"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8.0</a:t>
              </a:r>
            </a:p>
          </p:txBody>
        </p:sp>
        <p:sp>
          <p:nvSpPr>
            <p:cNvPr id="39" name="TextBox 38"/>
            <p:cNvSpPr txBox="1"/>
            <p:nvPr/>
          </p:nvSpPr>
          <p:spPr>
            <a:xfrm>
              <a:off x="1169731" y="2476631"/>
              <a:ext cx="504874"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8.5</a:t>
              </a:r>
            </a:p>
          </p:txBody>
        </p:sp>
        <p:sp>
          <p:nvSpPr>
            <p:cNvPr id="40" name="TextBox 39"/>
            <p:cNvSpPr txBox="1"/>
            <p:nvPr/>
          </p:nvSpPr>
          <p:spPr>
            <a:xfrm>
              <a:off x="1169731" y="2170215"/>
              <a:ext cx="504874"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9.0</a:t>
              </a:r>
            </a:p>
          </p:txBody>
        </p:sp>
        <p:sp>
          <p:nvSpPr>
            <p:cNvPr id="41" name="TextBox 40"/>
            <p:cNvSpPr txBox="1"/>
            <p:nvPr/>
          </p:nvSpPr>
          <p:spPr>
            <a:xfrm>
              <a:off x="1169731" y="1901902"/>
              <a:ext cx="504874"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9.5</a:t>
              </a:r>
            </a:p>
          </p:txBody>
        </p:sp>
        <p:sp>
          <p:nvSpPr>
            <p:cNvPr id="42" name="TextBox 41"/>
            <p:cNvSpPr txBox="1"/>
            <p:nvPr/>
          </p:nvSpPr>
          <p:spPr>
            <a:xfrm>
              <a:off x="1041131" y="1603424"/>
              <a:ext cx="633791"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10.0</a:t>
              </a:r>
            </a:p>
          </p:txBody>
        </p:sp>
        <p:sp>
          <p:nvSpPr>
            <p:cNvPr id="43" name="TextBox 42"/>
            <p:cNvSpPr txBox="1"/>
            <p:nvPr/>
          </p:nvSpPr>
          <p:spPr>
            <a:xfrm>
              <a:off x="1041131" y="1304946"/>
              <a:ext cx="633791"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10.5</a:t>
              </a:r>
            </a:p>
          </p:txBody>
        </p:sp>
        <p:sp>
          <p:nvSpPr>
            <p:cNvPr id="44" name="TextBox 43"/>
            <p:cNvSpPr txBox="1"/>
            <p:nvPr/>
          </p:nvSpPr>
          <p:spPr>
            <a:xfrm>
              <a:off x="1771452" y="4651709"/>
              <a:ext cx="698568"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2001</a:t>
              </a:r>
            </a:p>
          </p:txBody>
        </p:sp>
        <p:sp>
          <p:nvSpPr>
            <p:cNvPr id="45" name="TextBox 44"/>
            <p:cNvSpPr txBox="1"/>
            <p:nvPr/>
          </p:nvSpPr>
          <p:spPr>
            <a:xfrm>
              <a:off x="2377936" y="4646946"/>
              <a:ext cx="746832"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2002</a:t>
              </a:r>
            </a:p>
          </p:txBody>
        </p:sp>
        <p:sp>
          <p:nvSpPr>
            <p:cNvPr id="46" name="TextBox 45"/>
            <p:cNvSpPr txBox="1"/>
            <p:nvPr/>
          </p:nvSpPr>
          <p:spPr>
            <a:xfrm>
              <a:off x="2981244" y="4646946"/>
              <a:ext cx="698568"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2003</a:t>
              </a:r>
            </a:p>
          </p:txBody>
        </p:sp>
        <p:sp>
          <p:nvSpPr>
            <p:cNvPr id="47" name="TextBox 46"/>
            <p:cNvSpPr txBox="1"/>
            <p:nvPr/>
          </p:nvSpPr>
          <p:spPr>
            <a:xfrm>
              <a:off x="3598842" y="4651709"/>
              <a:ext cx="698568"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2004</a:t>
              </a:r>
            </a:p>
          </p:txBody>
        </p:sp>
        <p:sp>
          <p:nvSpPr>
            <p:cNvPr id="48" name="TextBox 47"/>
            <p:cNvSpPr txBox="1"/>
            <p:nvPr/>
          </p:nvSpPr>
          <p:spPr>
            <a:xfrm>
              <a:off x="4219614" y="4646946"/>
              <a:ext cx="698568"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2005</a:t>
              </a:r>
            </a:p>
          </p:txBody>
        </p:sp>
        <p:sp>
          <p:nvSpPr>
            <p:cNvPr id="49" name="TextBox 48"/>
            <p:cNvSpPr txBox="1"/>
            <p:nvPr/>
          </p:nvSpPr>
          <p:spPr>
            <a:xfrm>
              <a:off x="4827686" y="4650122"/>
              <a:ext cx="698568"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2006</a:t>
              </a:r>
            </a:p>
          </p:txBody>
        </p:sp>
        <p:sp>
          <p:nvSpPr>
            <p:cNvPr id="50" name="TextBox 49"/>
            <p:cNvSpPr txBox="1"/>
            <p:nvPr/>
          </p:nvSpPr>
          <p:spPr>
            <a:xfrm>
              <a:off x="5438933" y="4642183"/>
              <a:ext cx="698568"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2007</a:t>
              </a:r>
            </a:p>
          </p:txBody>
        </p:sp>
        <p:sp>
          <p:nvSpPr>
            <p:cNvPr id="51" name="TextBox 50"/>
            <p:cNvSpPr txBox="1"/>
            <p:nvPr/>
          </p:nvSpPr>
          <p:spPr>
            <a:xfrm>
              <a:off x="8083964" y="4629482"/>
              <a:ext cx="690947"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zh-CN" altLang="en-US" sz="2000" b="0" kern="1200" cap="none" spc="0" normalizeH="0" baseline="0" noProof="0" dirty="0">
                  <a:solidFill>
                    <a:schemeClr val="tx1"/>
                  </a:solidFill>
                  <a:ea typeface="黑体" panose="02010609060101010101" charset="-122"/>
                  <a:cs typeface="+mn-cs"/>
                </a:rPr>
                <a:t>年份</a:t>
              </a:r>
            </a:p>
          </p:txBody>
        </p:sp>
        <p:sp>
          <p:nvSpPr>
            <p:cNvPr id="52" name="TextBox 51"/>
            <p:cNvSpPr txBox="1"/>
            <p:nvPr/>
          </p:nvSpPr>
          <p:spPr>
            <a:xfrm>
              <a:off x="1641264" y="757208"/>
              <a:ext cx="1529863"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zh-CN" altLang="en-US" sz="2000" kern="1200" cap="none" spc="0" normalizeH="0" baseline="0" noProof="0" dirty="0">
                  <a:solidFill>
                    <a:schemeClr val="tx1"/>
                  </a:solidFill>
                  <a:ea typeface="黑体" panose="02010609060101010101" charset="-122"/>
                  <a:cs typeface="Arial" panose="020B0604020202020204" pitchFamily="34" charset="0"/>
                </a:rPr>
                <a:t>人口数</a:t>
              </a:r>
              <a:r>
                <a:rPr kumimoji="0" lang="en-US" altLang="zh-CN" sz="2000" kern="1200" cap="none" spc="0" normalizeH="0" baseline="0" noProof="0" dirty="0">
                  <a:solidFill>
                    <a:schemeClr val="tx1"/>
                  </a:solidFill>
                  <a:ea typeface="黑体" panose="02010609060101010101" charset="-122"/>
                  <a:cs typeface="Arial" panose="020B0604020202020204" pitchFamily="34" charset="0"/>
                </a:rPr>
                <a:t>/</a:t>
              </a:r>
              <a:r>
                <a:rPr kumimoji="0" lang="zh-CN" altLang="en-US" sz="2000" kern="1200" cap="none" spc="0" normalizeH="0" baseline="0" noProof="0" dirty="0">
                  <a:solidFill>
                    <a:schemeClr val="tx1"/>
                  </a:solidFill>
                  <a:ea typeface="黑体" panose="02010609060101010101" charset="-122"/>
                  <a:cs typeface="Arial" panose="020B0604020202020204" pitchFamily="34" charset="0"/>
                </a:rPr>
                <a:t>万人</a:t>
              </a:r>
            </a:p>
          </p:txBody>
        </p:sp>
        <p:cxnSp>
          <p:nvCxnSpPr>
            <p:cNvPr id="53" name="直接连接符 52"/>
            <p:cNvCxnSpPr>
              <a:stCxn id="11" idx="1"/>
            </p:cNvCxnSpPr>
            <p:nvPr/>
          </p:nvCxnSpPr>
          <p:spPr>
            <a:xfrm>
              <a:off x="1671430" y="2684613"/>
              <a:ext cx="6056899" cy="0"/>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11" idx="1"/>
            </p:cNvCxnSpPr>
            <p:nvPr/>
          </p:nvCxnSpPr>
          <p:spPr>
            <a:xfrm>
              <a:off x="6404226" y="1254141"/>
              <a:ext cx="0" cy="3453136"/>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6056530" y="4646946"/>
              <a:ext cx="698568"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2008</a:t>
              </a:r>
            </a:p>
          </p:txBody>
        </p:sp>
        <p:sp>
          <p:nvSpPr>
            <p:cNvPr id="56" name="TextBox 55"/>
            <p:cNvSpPr txBox="1"/>
            <p:nvPr/>
          </p:nvSpPr>
          <p:spPr>
            <a:xfrm>
              <a:off x="6709056" y="4648534"/>
              <a:ext cx="698568"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2009</a:t>
              </a:r>
            </a:p>
          </p:txBody>
        </p:sp>
        <p:cxnSp>
          <p:nvCxnSpPr>
            <p:cNvPr id="57" name="直接连接符 56"/>
            <p:cNvCxnSpPr>
              <a:stCxn id="11" idx="1"/>
            </p:cNvCxnSpPr>
            <p:nvPr/>
          </p:nvCxnSpPr>
          <p:spPr>
            <a:xfrm>
              <a:off x="7728330" y="1254141"/>
              <a:ext cx="0" cy="3453136"/>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377459" y="4651709"/>
              <a:ext cx="698568"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chemeClr val="tx1"/>
                  </a:solidFill>
                  <a:ea typeface="黑体" panose="02010609060101010101" charset="-122"/>
                  <a:cs typeface="Arial" panose="020B0604020202020204" pitchFamily="34" charset="0"/>
                </a:rPr>
                <a:t>2010</a:t>
              </a:r>
            </a:p>
          </p:txBody>
        </p:sp>
        <p:sp>
          <p:nvSpPr>
            <p:cNvPr id="59" name="TextBox 58"/>
            <p:cNvSpPr txBox="1"/>
            <p:nvPr/>
          </p:nvSpPr>
          <p:spPr>
            <a:xfrm>
              <a:off x="1041131" y="1019169"/>
              <a:ext cx="657289" cy="460418"/>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smtClean="0">
                  <a:solidFill>
                    <a:schemeClr val="tx1"/>
                  </a:solidFill>
                  <a:ea typeface="黑体" panose="02010609060101010101" charset="-122"/>
                  <a:cs typeface="Arial" panose="020B0604020202020204" pitchFamily="34" charset="0"/>
                </a:rPr>
                <a:t>11.0</a:t>
              </a:r>
            </a:p>
          </p:txBody>
        </p:sp>
        <p:cxnSp>
          <p:nvCxnSpPr>
            <p:cNvPr id="60" name="直接连接符 59"/>
            <p:cNvCxnSpPr>
              <a:stCxn id="11" idx="1"/>
            </p:cNvCxnSpPr>
            <p:nvPr/>
          </p:nvCxnSpPr>
          <p:spPr>
            <a:xfrm>
              <a:off x="1665080" y="1254141"/>
              <a:ext cx="6058488" cy="0"/>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grpSp>
      <p:sp>
        <p:nvSpPr>
          <p:cNvPr id="64" name="椭圆 63"/>
          <p:cNvSpPr/>
          <p:nvPr/>
        </p:nvSpPr>
        <p:spPr bwMode="auto">
          <a:xfrm>
            <a:off x="2781618" y="5348288"/>
            <a:ext cx="90488" cy="92075"/>
          </a:xfrm>
          <a:prstGeom prst="ellipse">
            <a:avLst/>
          </a:prstGeom>
          <a:solidFill>
            <a:srgbClr val="FF0000"/>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65" name="椭圆 64"/>
          <p:cNvSpPr/>
          <p:nvPr/>
        </p:nvSpPr>
        <p:spPr bwMode="auto">
          <a:xfrm>
            <a:off x="4000818" y="5349875"/>
            <a:ext cx="90488" cy="92075"/>
          </a:xfrm>
          <a:prstGeom prst="ellipse">
            <a:avLst/>
          </a:prstGeom>
          <a:solidFill>
            <a:srgbClr val="FF0000"/>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66" name="椭圆 65"/>
          <p:cNvSpPr/>
          <p:nvPr/>
        </p:nvSpPr>
        <p:spPr bwMode="auto">
          <a:xfrm>
            <a:off x="4607243" y="4008438"/>
            <a:ext cx="90488" cy="92075"/>
          </a:xfrm>
          <a:prstGeom prst="ellipse">
            <a:avLst/>
          </a:prstGeom>
          <a:solidFill>
            <a:srgbClr val="FF0000"/>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67" name="椭圆 66"/>
          <p:cNvSpPr/>
          <p:nvPr/>
        </p:nvSpPr>
        <p:spPr bwMode="auto">
          <a:xfrm>
            <a:off x="5226368" y="3903663"/>
            <a:ext cx="90488" cy="92075"/>
          </a:xfrm>
          <a:prstGeom prst="ellipse">
            <a:avLst/>
          </a:prstGeom>
          <a:solidFill>
            <a:srgbClr val="FF0000"/>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68" name="椭圆 67"/>
          <p:cNvSpPr/>
          <p:nvPr/>
        </p:nvSpPr>
        <p:spPr bwMode="auto">
          <a:xfrm>
            <a:off x="6439218" y="2854325"/>
            <a:ext cx="90488" cy="92075"/>
          </a:xfrm>
          <a:prstGeom prst="ellipse">
            <a:avLst/>
          </a:prstGeom>
          <a:solidFill>
            <a:srgbClr val="FF0000"/>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69" name="椭圆 68"/>
          <p:cNvSpPr/>
          <p:nvPr/>
        </p:nvSpPr>
        <p:spPr bwMode="auto">
          <a:xfrm>
            <a:off x="7069455" y="3087688"/>
            <a:ext cx="90488" cy="92075"/>
          </a:xfrm>
          <a:prstGeom prst="ellipse">
            <a:avLst/>
          </a:prstGeom>
          <a:solidFill>
            <a:srgbClr val="FF0000"/>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70" name="椭圆 69"/>
          <p:cNvSpPr/>
          <p:nvPr/>
        </p:nvSpPr>
        <p:spPr bwMode="auto">
          <a:xfrm>
            <a:off x="8388668" y="2876550"/>
            <a:ext cx="90488" cy="92075"/>
          </a:xfrm>
          <a:prstGeom prst="ellipse">
            <a:avLst/>
          </a:prstGeom>
          <a:solidFill>
            <a:srgbClr val="FF0000"/>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cxnSp>
        <p:nvCxnSpPr>
          <p:cNvPr id="71" name="直接连接符 70"/>
          <p:cNvCxnSpPr/>
          <p:nvPr/>
        </p:nvCxnSpPr>
        <p:spPr>
          <a:xfrm flipH="1">
            <a:off x="4045268" y="4057650"/>
            <a:ext cx="609600" cy="1333500"/>
          </a:xfrm>
          <a:prstGeom prst="line">
            <a:avLst/>
          </a:prstGeom>
          <a:ln w="28575">
            <a:solidFill>
              <a:srgbClr val="009900"/>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4627880" y="3949700"/>
            <a:ext cx="654050" cy="119063"/>
          </a:xfrm>
          <a:prstGeom prst="line">
            <a:avLst/>
          </a:prstGeom>
          <a:ln w="28575">
            <a:solidFill>
              <a:srgbClr val="00990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5278755" y="3949700"/>
            <a:ext cx="620713" cy="84138"/>
          </a:xfrm>
          <a:prstGeom prst="line">
            <a:avLst/>
          </a:prstGeom>
          <a:ln w="28575">
            <a:solidFill>
              <a:srgbClr val="00990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flipV="1">
            <a:off x="6463030" y="2892425"/>
            <a:ext cx="669925" cy="261938"/>
          </a:xfrm>
          <a:prstGeom prst="line">
            <a:avLst/>
          </a:prstGeom>
          <a:ln w="28575">
            <a:solidFill>
              <a:srgbClr val="009900"/>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bwMode="auto">
          <a:xfrm>
            <a:off x="3391218" y="5091113"/>
            <a:ext cx="90488" cy="92075"/>
          </a:xfrm>
          <a:prstGeom prst="ellipse">
            <a:avLst/>
          </a:prstGeom>
          <a:solidFill>
            <a:srgbClr val="FF0000"/>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cxnSp>
        <p:nvCxnSpPr>
          <p:cNvPr id="76" name="直接连接符 75"/>
          <p:cNvCxnSpPr/>
          <p:nvPr/>
        </p:nvCxnSpPr>
        <p:spPr>
          <a:xfrm flipH="1">
            <a:off x="2819718" y="5122863"/>
            <a:ext cx="623888" cy="273050"/>
          </a:xfrm>
          <a:prstGeom prst="line">
            <a:avLst/>
          </a:prstGeom>
          <a:ln w="28575">
            <a:solidFill>
              <a:srgbClr val="009900"/>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119755" y="4605338"/>
            <a:ext cx="67627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00"/>
                </a:solidFill>
                <a:ea typeface="黑体" panose="02010609060101010101" charset="-122"/>
                <a:cs typeface="Arial" panose="020B0604020202020204" pitchFamily="34" charset="0"/>
              </a:rPr>
              <a:t>6.20</a:t>
            </a:r>
          </a:p>
        </p:txBody>
      </p:sp>
      <p:sp>
        <p:nvSpPr>
          <p:cNvPr id="78" name="TextBox 77"/>
          <p:cNvSpPr txBox="1"/>
          <p:nvPr/>
        </p:nvSpPr>
        <p:spPr>
          <a:xfrm>
            <a:off x="3665855" y="4872038"/>
            <a:ext cx="67627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00"/>
                </a:solidFill>
                <a:ea typeface="黑体" panose="02010609060101010101" charset="-122"/>
                <a:cs typeface="Arial" panose="020B0604020202020204" pitchFamily="34" charset="0"/>
              </a:rPr>
              <a:t>5.73</a:t>
            </a:r>
          </a:p>
        </p:txBody>
      </p:sp>
      <p:cxnSp>
        <p:nvCxnSpPr>
          <p:cNvPr id="79" name="直接连接符 78"/>
          <p:cNvCxnSpPr/>
          <p:nvPr/>
        </p:nvCxnSpPr>
        <p:spPr>
          <a:xfrm>
            <a:off x="3429318" y="5122863"/>
            <a:ext cx="641350" cy="274638"/>
          </a:xfrm>
          <a:prstGeom prst="line">
            <a:avLst/>
          </a:prstGeom>
          <a:ln w="28575">
            <a:solidFill>
              <a:srgbClr val="009900"/>
            </a:solidFill>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4310380" y="3529013"/>
            <a:ext cx="67627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00"/>
                </a:solidFill>
                <a:ea typeface="黑体" panose="02010609060101010101" charset="-122"/>
                <a:cs typeface="Arial" panose="020B0604020202020204" pitchFamily="34" charset="0"/>
              </a:rPr>
              <a:t>8.09</a:t>
            </a:r>
          </a:p>
        </p:txBody>
      </p:sp>
      <p:sp>
        <p:nvSpPr>
          <p:cNvPr id="81" name="椭圆 80"/>
          <p:cNvSpPr/>
          <p:nvPr/>
        </p:nvSpPr>
        <p:spPr bwMode="auto">
          <a:xfrm>
            <a:off x="5829618" y="3978275"/>
            <a:ext cx="90488" cy="90488"/>
          </a:xfrm>
          <a:prstGeom prst="ellipse">
            <a:avLst/>
          </a:prstGeom>
          <a:solidFill>
            <a:srgbClr val="FF0000"/>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82" name="TextBox 81"/>
          <p:cNvSpPr txBox="1"/>
          <p:nvPr/>
        </p:nvSpPr>
        <p:spPr>
          <a:xfrm>
            <a:off x="4954905" y="3406775"/>
            <a:ext cx="67627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00"/>
                </a:solidFill>
                <a:ea typeface="黑体" panose="02010609060101010101" charset="-122"/>
                <a:cs typeface="Arial" panose="020B0604020202020204" pitchFamily="34" charset="0"/>
              </a:rPr>
              <a:t>8.25</a:t>
            </a:r>
          </a:p>
        </p:txBody>
      </p:sp>
      <p:sp>
        <p:nvSpPr>
          <p:cNvPr id="83" name="TextBox 82"/>
          <p:cNvSpPr txBox="1"/>
          <p:nvPr/>
        </p:nvSpPr>
        <p:spPr>
          <a:xfrm>
            <a:off x="5539105" y="3521075"/>
            <a:ext cx="67627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00"/>
                </a:solidFill>
                <a:ea typeface="黑体" panose="02010609060101010101" charset="-122"/>
                <a:cs typeface="Arial" panose="020B0604020202020204" pitchFamily="34" charset="0"/>
              </a:rPr>
              <a:t>8.12</a:t>
            </a:r>
          </a:p>
        </p:txBody>
      </p:sp>
      <p:cxnSp>
        <p:nvCxnSpPr>
          <p:cNvPr id="84" name="直接连接符 83"/>
          <p:cNvCxnSpPr/>
          <p:nvPr/>
        </p:nvCxnSpPr>
        <p:spPr>
          <a:xfrm flipH="1">
            <a:off x="5874068" y="2901950"/>
            <a:ext cx="609600" cy="1141413"/>
          </a:xfrm>
          <a:prstGeom prst="line">
            <a:avLst/>
          </a:prstGeom>
          <a:ln w="28575">
            <a:solidFill>
              <a:srgbClr val="009900"/>
            </a:solidFill>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6045518" y="2798763"/>
            <a:ext cx="81724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00"/>
                </a:solidFill>
                <a:ea typeface="黑体" panose="02010609060101010101" charset="-122"/>
                <a:cs typeface="Arial" panose="020B0604020202020204" pitchFamily="34" charset="0"/>
              </a:rPr>
              <a:t>10.08</a:t>
            </a:r>
          </a:p>
        </p:txBody>
      </p:sp>
      <p:sp>
        <p:nvSpPr>
          <p:cNvPr id="86" name="椭圆 85"/>
          <p:cNvSpPr/>
          <p:nvPr/>
        </p:nvSpPr>
        <p:spPr bwMode="auto">
          <a:xfrm>
            <a:off x="7713980" y="3333750"/>
            <a:ext cx="90488" cy="90488"/>
          </a:xfrm>
          <a:prstGeom prst="ellipse">
            <a:avLst/>
          </a:prstGeom>
          <a:solidFill>
            <a:srgbClr val="FF0000"/>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87" name="TextBox 86"/>
          <p:cNvSpPr txBox="1"/>
          <p:nvPr/>
        </p:nvSpPr>
        <p:spPr>
          <a:xfrm>
            <a:off x="6820218" y="2606675"/>
            <a:ext cx="67627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00"/>
                </a:solidFill>
                <a:ea typeface="黑体" panose="02010609060101010101" charset="-122"/>
                <a:cs typeface="Arial" panose="020B0604020202020204" pitchFamily="34" charset="0"/>
              </a:rPr>
              <a:t>9.67</a:t>
            </a:r>
          </a:p>
        </p:txBody>
      </p:sp>
      <p:sp>
        <p:nvSpPr>
          <p:cNvPr id="88" name="TextBox 87"/>
          <p:cNvSpPr txBox="1"/>
          <p:nvPr/>
        </p:nvSpPr>
        <p:spPr>
          <a:xfrm>
            <a:off x="7418705" y="2859088"/>
            <a:ext cx="67627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00"/>
                </a:solidFill>
                <a:ea typeface="黑体" panose="02010609060101010101" charset="-122"/>
                <a:cs typeface="Arial" panose="020B0604020202020204" pitchFamily="34" charset="0"/>
              </a:rPr>
              <a:t>9.23</a:t>
            </a:r>
          </a:p>
        </p:txBody>
      </p:sp>
      <p:cxnSp>
        <p:nvCxnSpPr>
          <p:cNvPr id="89" name="直接连接符 88"/>
          <p:cNvCxnSpPr/>
          <p:nvPr/>
        </p:nvCxnSpPr>
        <p:spPr>
          <a:xfrm flipH="1" flipV="1">
            <a:off x="7115493" y="3146425"/>
            <a:ext cx="663575" cy="242888"/>
          </a:xfrm>
          <a:prstGeom prst="line">
            <a:avLst/>
          </a:prstGeom>
          <a:ln w="28575">
            <a:solidFill>
              <a:srgbClr val="009900"/>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7767955" y="2933700"/>
            <a:ext cx="682625" cy="447675"/>
          </a:xfrm>
          <a:prstGeom prst="line">
            <a:avLst/>
          </a:prstGeom>
          <a:ln w="28575">
            <a:solidFill>
              <a:srgbClr val="009900"/>
            </a:solidFill>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2583180" y="4891088"/>
            <a:ext cx="67627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00"/>
                </a:solidFill>
                <a:ea typeface="黑体" panose="02010609060101010101" charset="-122"/>
                <a:cs typeface="Arial" panose="020B0604020202020204" pitchFamily="34" charset="0"/>
              </a:rPr>
              <a:t>5.76</a:t>
            </a:r>
          </a:p>
        </p:txBody>
      </p:sp>
      <p:sp>
        <p:nvSpPr>
          <p:cNvPr id="92" name="TextBox 91"/>
          <p:cNvSpPr txBox="1"/>
          <p:nvPr/>
        </p:nvSpPr>
        <p:spPr>
          <a:xfrm>
            <a:off x="8026718" y="2398713"/>
            <a:ext cx="81724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00"/>
                </a:solidFill>
                <a:ea typeface="黑体" panose="02010609060101010101" charset="-122"/>
                <a:cs typeface="Arial" panose="020B0604020202020204" pitchFamily="34" charset="0"/>
              </a:rPr>
              <a:t>10.02</a:t>
            </a:r>
          </a:p>
        </p:txBody>
      </p:sp>
      <p:sp>
        <p:nvSpPr>
          <p:cNvPr id="93" name="椭圆 92"/>
          <p:cNvSpPr/>
          <p:nvPr/>
        </p:nvSpPr>
        <p:spPr bwMode="auto">
          <a:xfrm>
            <a:off x="2781618" y="3300413"/>
            <a:ext cx="90488" cy="92075"/>
          </a:xfrm>
          <a:prstGeom prst="ellipse">
            <a:avLst/>
          </a:prstGeom>
          <a:solidFill>
            <a:srgbClr val="FF00FF"/>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94" name="椭圆 93"/>
          <p:cNvSpPr/>
          <p:nvPr/>
        </p:nvSpPr>
        <p:spPr bwMode="auto">
          <a:xfrm>
            <a:off x="3994468" y="2879725"/>
            <a:ext cx="90488" cy="92075"/>
          </a:xfrm>
          <a:prstGeom prst="ellipse">
            <a:avLst/>
          </a:prstGeom>
          <a:solidFill>
            <a:srgbClr val="FF00FF"/>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95" name="椭圆 94"/>
          <p:cNvSpPr/>
          <p:nvPr/>
        </p:nvSpPr>
        <p:spPr bwMode="auto">
          <a:xfrm>
            <a:off x="4607243" y="3087688"/>
            <a:ext cx="90488" cy="92075"/>
          </a:xfrm>
          <a:prstGeom prst="ellipse">
            <a:avLst/>
          </a:prstGeom>
          <a:solidFill>
            <a:srgbClr val="FF00FF"/>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96" name="椭圆 95"/>
          <p:cNvSpPr/>
          <p:nvPr/>
        </p:nvSpPr>
        <p:spPr bwMode="auto">
          <a:xfrm>
            <a:off x="5220018" y="2762250"/>
            <a:ext cx="90488" cy="92075"/>
          </a:xfrm>
          <a:prstGeom prst="ellipse">
            <a:avLst/>
          </a:prstGeom>
          <a:solidFill>
            <a:srgbClr val="FF00FF"/>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97" name="椭圆 96"/>
          <p:cNvSpPr/>
          <p:nvPr/>
        </p:nvSpPr>
        <p:spPr bwMode="auto">
          <a:xfrm>
            <a:off x="6439218" y="2751138"/>
            <a:ext cx="90488" cy="92075"/>
          </a:xfrm>
          <a:prstGeom prst="ellipse">
            <a:avLst/>
          </a:prstGeom>
          <a:solidFill>
            <a:srgbClr val="FF00FF"/>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98" name="椭圆 97"/>
          <p:cNvSpPr/>
          <p:nvPr/>
        </p:nvSpPr>
        <p:spPr bwMode="auto">
          <a:xfrm>
            <a:off x="7067868" y="2508250"/>
            <a:ext cx="90488" cy="92075"/>
          </a:xfrm>
          <a:prstGeom prst="ellipse">
            <a:avLst/>
          </a:prstGeom>
          <a:solidFill>
            <a:srgbClr val="FF00FF"/>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99" name="椭圆 98"/>
          <p:cNvSpPr/>
          <p:nvPr/>
        </p:nvSpPr>
        <p:spPr bwMode="auto">
          <a:xfrm>
            <a:off x="8393430" y="2419350"/>
            <a:ext cx="90488" cy="92075"/>
          </a:xfrm>
          <a:prstGeom prst="ellipse">
            <a:avLst/>
          </a:prstGeom>
          <a:solidFill>
            <a:srgbClr val="FF00FF"/>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cxnSp>
        <p:nvCxnSpPr>
          <p:cNvPr id="100" name="直接连接符 99"/>
          <p:cNvCxnSpPr/>
          <p:nvPr/>
        </p:nvCxnSpPr>
        <p:spPr>
          <a:xfrm flipH="1" flipV="1">
            <a:off x="4002405" y="2905125"/>
            <a:ext cx="674688" cy="236538"/>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4642168" y="2806700"/>
            <a:ext cx="655638" cy="333375"/>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flipV="1">
            <a:off x="5278755" y="2816225"/>
            <a:ext cx="620713" cy="239713"/>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a:off x="6483668" y="2552700"/>
            <a:ext cx="669925" cy="250825"/>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bwMode="auto">
          <a:xfrm>
            <a:off x="3392805" y="3098800"/>
            <a:ext cx="90488" cy="92075"/>
          </a:xfrm>
          <a:prstGeom prst="ellipse">
            <a:avLst/>
          </a:prstGeom>
          <a:solidFill>
            <a:srgbClr val="FF00FF"/>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cxnSp>
        <p:nvCxnSpPr>
          <p:cNvPr id="105" name="直接连接符 104"/>
          <p:cNvCxnSpPr/>
          <p:nvPr/>
        </p:nvCxnSpPr>
        <p:spPr>
          <a:xfrm flipH="1">
            <a:off x="2816543" y="3133725"/>
            <a:ext cx="620713" cy="217488"/>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3127693" y="2647950"/>
            <a:ext cx="67627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FF"/>
                </a:solidFill>
                <a:ea typeface="黑体" panose="02010609060101010101" charset="-122"/>
                <a:cs typeface="Arial" panose="020B0604020202020204" pitchFamily="34" charset="0"/>
              </a:rPr>
              <a:t>9.67</a:t>
            </a:r>
          </a:p>
        </p:txBody>
      </p:sp>
      <p:sp>
        <p:nvSpPr>
          <p:cNvPr id="107" name="TextBox 106"/>
          <p:cNvSpPr txBox="1"/>
          <p:nvPr/>
        </p:nvSpPr>
        <p:spPr>
          <a:xfrm>
            <a:off x="3659505" y="2433638"/>
            <a:ext cx="81724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FF"/>
                </a:solidFill>
                <a:ea typeface="黑体" panose="02010609060101010101" charset="-122"/>
                <a:cs typeface="Arial" panose="020B0604020202020204" pitchFamily="34" charset="0"/>
              </a:rPr>
              <a:t>10.07</a:t>
            </a:r>
          </a:p>
        </p:txBody>
      </p:sp>
      <p:cxnSp>
        <p:nvCxnSpPr>
          <p:cNvPr id="108" name="直接连接符 107"/>
          <p:cNvCxnSpPr/>
          <p:nvPr/>
        </p:nvCxnSpPr>
        <p:spPr>
          <a:xfrm flipV="1">
            <a:off x="3413443" y="2901950"/>
            <a:ext cx="642938" cy="242888"/>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4308793" y="2643188"/>
            <a:ext cx="67627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FF"/>
                </a:solidFill>
                <a:ea typeface="黑体" panose="02010609060101010101" charset="-122"/>
                <a:cs typeface="Arial" panose="020B0604020202020204" pitchFamily="34" charset="0"/>
              </a:rPr>
              <a:t>9.65</a:t>
            </a:r>
          </a:p>
        </p:txBody>
      </p:sp>
      <p:sp>
        <p:nvSpPr>
          <p:cNvPr id="110" name="椭圆 109"/>
          <p:cNvSpPr/>
          <p:nvPr/>
        </p:nvSpPr>
        <p:spPr bwMode="auto">
          <a:xfrm>
            <a:off x="5829618" y="3019425"/>
            <a:ext cx="90488" cy="90488"/>
          </a:xfrm>
          <a:prstGeom prst="ellipse">
            <a:avLst/>
          </a:prstGeom>
          <a:solidFill>
            <a:srgbClr val="FF00FF"/>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111" name="TextBox 110"/>
          <p:cNvSpPr txBox="1"/>
          <p:nvPr/>
        </p:nvSpPr>
        <p:spPr>
          <a:xfrm>
            <a:off x="4834255" y="2343150"/>
            <a:ext cx="81724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FF"/>
                </a:solidFill>
                <a:ea typeface="黑体" panose="02010609060101010101" charset="-122"/>
                <a:cs typeface="Arial" panose="020B0604020202020204" pitchFamily="34" charset="0"/>
              </a:rPr>
              <a:t>10.23</a:t>
            </a:r>
          </a:p>
        </p:txBody>
      </p:sp>
      <p:sp>
        <p:nvSpPr>
          <p:cNvPr id="112" name="TextBox 111"/>
          <p:cNvSpPr txBox="1"/>
          <p:nvPr/>
        </p:nvSpPr>
        <p:spPr>
          <a:xfrm>
            <a:off x="5539105" y="2547938"/>
            <a:ext cx="67627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FF"/>
                </a:solidFill>
                <a:ea typeface="黑体" panose="02010609060101010101" charset="-122"/>
                <a:cs typeface="Arial" panose="020B0604020202020204" pitchFamily="34" charset="0"/>
              </a:rPr>
              <a:t>9.80</a:t>
            </a:r>
          </a:p>
        </p:txBody>
      </p:sp>
      <p:cxnSp>
        <p:nvCxnSpPr>
          <p:cNvPr id="113" name="直接连接符 112"/>
          <p:cNvCxnSpPr/>
          <p:nvPr/>
        </p:nvCxnSpPr>
        <p:spPr>
          <a:xfrm flipH="1">
            <a:off x="5847080" y="2803525"/>
            <a:ext cx="650875" cy="276225"/>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6045518" y="2297113"/>
            <a:ext cx="81724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FF"/>
                </a:solidFill>
                <a:ea typeface="黑体" panose="02010609060101010101" charset="-122"/>
                <a:cs typeface="Arial" panose="020B0604020202020204" pitchFamily="34" charset="0"/>
              </a:rPr>
              <a:t>10.22</a:t>
            </a:r>
          </a:p>
        </p:txBody>
      </p:sp>
      <p:sp>
        <p:nvSpPr>
          <p:cNvPr id="115" name="椭圆 114"/>
          <p:cNvSpPr/>
          <p:nvPr/>
        </p:nvSpPr>
        <p:spPr bwMode="auto">
          <a:xfrm>
            <a:off x="7707630" y="2522538"/>
            <a:ext cx="90488" cy="90488"/>
          </a:xfrm>
          <a:prstGeom prst="ellipse">
            <a:avLst/>
          </a:prstGeom>
          <a:solidFill>
            <a:srgbClr val="FF00FF"/>
          </a:solidFill>
          <a:ln w="19050">
            <a:noFill/>
            <a:miter lim="800000"/>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sp>
        <p:nvSpPr>
          <p:cNvPr id="116" name="TextBox 115"/>
          <p:cNvSpPr txBox="1"/>
          <p:nvPr/>
        </p:nvSpPr>
        <p:spPr>
          <a:xfrm>
            <a:off x="6667818" y="2014538"/>
            <a:ext cx="81724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FF"/>
                </a:solidFill>
                <a:ea typeface="黑体" panose="02010609060101010101" charset="-122"/>
                <a:cs typeface="Arial" panose="020B0604020202020204" pitchFamily="34" charset="0"/>
              </a:rPr>
              <a:t>10.70</a:t>
            </a:r>
          </a:p>
        </p:txBody>
      </p:sp>
      <p:sp>
        <p:nvSpPr>
          <p:cNvPr id="117" name="TextBox 116"/>
          <p:cNvSpPr txBox="1"/>
          <p:nvPr/>
        </p:nvSpPr>
        <p:spPr>
          <a:xfrm>
            <a:off x="7393305" y="2074863"/>
            <a:ext cx="81724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FF"/>
                </a:solidFill>
                <a:ea typeface="黑体" panose="02010609060101010101" charset="-122"/>
                <a:cs typeface="Arial" panose="020B0604020202020204" pitchFamily="34" charset="0"/>
              </a:rPr>
              <a:t>10.67</a:t>
            </a:r>
          </a:p>
        </p:txBody>
      </p:sp>
      <p:cxnSp>
        <p:nvCxnSpPr>
          <p:cNvPr id="118" name="直接连接符 117"/>
          <p:cNvCxnSpPr/>
          <p:nvPr/>
        </p:nvCxnSpPr>
        <p:spPr>
          <a:xfrm flipH="1" flipV="1">
            <a:off x="7090093" y="2563813"/>
            <a:ext cx="663575" cy="4763"/>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H="1">
            <a:off x="7721918" y="2447925"/>
            <a:ext cx="728663" cy="127000"/>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2497455" y="2808288"/>
            <a:ext cx="67627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FF"/>
                </a:solidFill>
                <a:ea typeface="黑体" panose="02010609060101010101" charset="-122"/>
                <a:cs typeface="Arial" panose="020B0604020202020204" pitchFamily="34" charset="0"/>
              </a:rPr>
              <a:t>9.34</a:t>
            </a:r>
          </a:p>
        </p:txBody>
      </p:sp>
      <p:sp>
        <p:nvSpPr>
          <p:cNvPr id="121" name="TextBox 120"/>
          <p:cNvSpPr txBox="1"/>
          <p:nvPr/>
        </p:nvSpPr>
        <p:spPr>
          <a:xfrm>
            <a:off x="8045768" y="1857375"/>
            <a:ext cx="817245" cy="46037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000" b="0" kern="1200" cap="none" spc="0" normalizeH="0" baseline="0" noProof="0" dirty="0">
                <a:solidFill>
                  <a:srgbClr val="FF00FF"/>
                </a:solidFill>
                <a:ea typeface="黑体" panose="02010609060101010101" charset="-122"/>
                <a:cs typeface="Arial" panose="020B0604020202020204" pitchFamily="34" charset="0"/>
              </a:rPr>
              <a:t>10.87</a:t>
            </a:r>
          </a:p>
        </p:txBody>
      </p:sp>
      <p:sp>
        <p:nvSpPr>
          <p:cNvPr id="122" name="TextBox 121"/>
          <p:cNvSpPr txBox="1"/>
          <p:nvPr/>
        </p:nvSpPr>
        <p:spPr>
          <a:xfrm>
            <a:off x="1749425" y="1330325"/>
            <a:ext cx="7319645" cy="60769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en-US" altLang="zh-CN" sz="2800" b="0" kern="1200" cap="none" spc="0" normalizeH="0" baseline="0" noProof="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2001-2010</a:t>
            </a:r>
            <a:r>
              <a:rPr kumimoji="0" lang="zh-CN" altLang="en-US" sz="2800" b="0" kern="1200" cap="none" spc="0" normalizeH="0" baseline="0" noProof="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年上海出生人口和死亡人口数统计图</a:t>
            </a:r>
          </a:p>
        </p:txBody>
      </p:sp>
      <p:cxnSp>
        <p:nvCxnSpPr>
          <p:cNvPr id="9" name="直接连接符 8"/>
          <p:cNvCxnSpPr/>
          <p:nvPr/>
        </p:nvCxnSpPr>
        <p:spPr>
          <a:xfrm>
            <a:off x="9053830" y="3140393"/>
            <a:ext cx="911225" cy="0"/>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9053830" y="2665730"/>
            <a:ext cx="911225" cy="0"/>
          </a:xfrm>
          <a:prstGeom prst="line">
            <a:avLst/>
          </a:prstGeom>
          <a:ln w="28575">
            <a:solidFill>
              <a:srgbClr val="009900"/>
            </a:solidFill>
          </a:ln>
        </p:spPr>
        <p:style>
          <a:lnRef idx="1">
            <a:schemeClr val="accent1"/>
          </a:lnRef>
          <a:fillRef idx="0">
            <a:schemeClr val="accent1"/>
          </a:fillRef>
          <a:effectRef idx="0">
            <a:schemeClr val="accent1"/>
          </a:effectRef>
          <a:fontRef idx="minor">
            <a:schemeClr val="tx1"/>
          </a:fontRef>
        </p:style>
      </p:cxnSp>
      <p:sp>
        <p:nvSpPr>
          <p:cNvPr id="10" name="TextBox 6"/>
          <p:cNvSpPr txBox="1"/>
          <p:nvPr/>
        </p:nvSpPr>
        <p:spPr>
          <a:xfrm>
            <a:off x="9999980" y="2419350"/>
            <a:ext cx="2745740" cy="534035"/>
          </a:xfrm>
          <a:prstGeom prst="rect">
            <a:avLst/>
          </a:prstGeom>
          <a:noFill/>
        </p:spPr>
        <p:txBody>
          <a:bodyPr wrap="square">
            <a:spAutoFit/>
          </a:bodyPr>
          <a:lstStyle/>
          <a:p>
            <a:pPr marR="0" defTabSz="914400" rtl="0">
              <a:lnSpc>
                <a:spcPct val="120000"/>
              </a:lnSpc>
              <a:buClrTx/>
              <a:buSzTx/>
              <a:buFont typeface="Arial" panose="020B0604020202020204" pitchFamily="34" charset="0"/>
              <a:buNone/>
              <a:defRPr/>
            </a:pPr>
            <a:r>
              <a:rPr kumimoji="0" lang="zh-CN" altLang="en-US" sz="2400" b="0" kern="1200" cap="none" spc="0" normalizeH="0" baseline="0" noProof="0" dirty="0">
                <a:solidFill>
                  <a:schemeClr val="tx1"/>
                </a:solidFill>
                <a:latin typeface="方正启体简体" panose="03000509000000000000" charset="-122"/>
                <a:ea typeface="方正启体简体" panose="03000509000000000000" charset="-122"/>
                <a:cs typeface="+mn-cs"/>
              </a:rPr>
              <a:t>出生人口数</a:t>
            </a:r>
          </a:p>
        </p:txBody>
      </p:sp>
      <p:sp>
        <p:nvSpPr>
          <p:cNvPr id="126" name="TextBox 125"/>
          <p:cNvSpPr txBox="1"/>
          <p:nvPr/>
        </p:nvSpPr>
        <p:spPr>
          <a:xfrm>
            <a:off x="10077768" y="2919095"/>
            <a:ext cx="1706880" cy="534035"/>
          </a:xfrm>
          <a:prstGeom prst="rect">
            <a:avLst/>
          </a:prstGeom>
          <a:noFill/>
        </p:spPr>
        <p:txBody>
          <a:bodyPr wrap="none">
            <a:spAutoFit/>
          </a:bodyPr>
          <a:lstStyle/>
          <a:p>
            <a:pPr marR="0" defTabSz="914400" rtl="0">
              <a:lnSpc>
                <a:spcPct val="120000"/>
              </a:lnSpc>
              <a:buClrTx/>
              <a:buSzTx/>
              <a:buFont typeface="Arial" panose="020B0604020202020204" pitchFamily="34" charset="0"/>
              <a:buNone/>
              <a:defRPr/>
            </a:pPr>
            <a:r>
              <a:rPr kumimoji="0" lang="zh-CN" altLang="en-US" sz="2400" b="0" kern="1200" cap="none" spc="0" normalizeH="0" baseline="0" noProof="0" dirty="0">
                <a:solidFill>
                  <a:schemeClr val="tx1"/>
                </a:solidFill>
                <a:latin typeface="方正启体简体" panose="03000509000000000000" charset="-122"/>
                <a:ea typeface="方正启体简体" panose="03000509000000000000" charset="-122"/>
                <a:cs typeface="+mn-cs"/>
              </a:rPr>
              <a:t>死亡人口数</a:t>
            </a:r>
          </a:p>
        </p:txBody>
      </p:sp>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8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8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7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9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76"/>
                                        </p:tgtEl>
                                        <p:attrNameLst>
                                          <p:attrName>style.visibility</p:attrName>
                                        </p:attrNameLst>
                                      </p:cBhvr>
                                      <p:to>
                                        <p:strVal val="visible"/>
                                      </p:to>
                                    </p:set>
                                    <p:animEffect transition="in" filter="wipe(left)">
                                      <p:cBhvr>
                                        <p:cTn id="67" dur="500"/>
                                        <p:tgtEl>
                                          <p:spTgt spid="76"/>
                                        </p:tgtEl>
                                      </p:cBhvr>
                                    </p:animEffect>
                                  </p:childTnLst>
                                </p:cTn>
                              </p:par>
                            </p:childTnLst>
                          </p:cTn>
                        </p:par>
                        <p:par>
                          <p:cTn id="68" fill="hold">
                            <p:stCondLst>
                              <p:cond delay="500"/>
                            </p:stCondLst>
                            <p:childTnLst>
                              <p:par>
                                <p:cTn id="69" presetID="22" presetClass="entr" presetSubtype="8" fill="hold" nodeType="after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wipe(left)">
                                      <p:cBhvr>
                                        <p:cTn id="71" dur="500"/>
                                        <p:tgtEl>
                                          <p:spTgt spid="79"/>
                                        </p:tgtEl>
                                      </p:cBhvr>
                                    </p:animEffect>
                                  </p:childTnLst>
                                </p:cTn>
                              </p:par>
                            </p:childTnLst>
                          </p:cTn>
                        </p:par>
                        <p:par>
                          <p:cTn id="72" fill="hold">
                            <p:stCondLst>
                              <p:cond delay="1000"/>
                            </p:stCondLst>
                            <p:childTnLst>
                              <p:par>
                                <p:cTn id="73" presetID="22" presetClass="entr" presetSubtype="8" fill="hold" nodeType="after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1500"/>
                            </p:stCondLst>
                            <p:childTnLst>
                              <p:par>
                                <p:cTn id="77" presetID="22" presetClass="entr" presetSubtype="8" fill="hold" nodeType="afterEffect">
                                  <p:stCondLst>
                                    <p:cond delay="0"/>
                                  </p:stCondLst>
                                  <p:childTnLst>
                                    <p:set>
                                      <p:cBhvr>
                                        <p:cTn id="78" dur="1" fill="hold">
                                          <p:stCondLst>
                                            <p:cond delay="0"/>
                                          </p:stCondLst>
                                        </p:cTn>
                                        <p:tgtEl>
                                          <p:spTgt spid="72"/>
                                        </p:tgtEl>
                                        <p:attrNameLst>
                                          <p:attrName>style.visibility</p:attrName>
                                        </p:attrNameLst>
                                      </p:cBhvr>
                                      <p:to>
                                        <p:strVal val="visible"/>
                                      </p:to>
                                    </p:set>
                                    <p:animEffect transition="in" filter="wipe(left)">
                                      <p:cBhvr>
                                        <p:cTn id="79" dur="500"/>
                                        <p:tgtEl>
                                          <p:spTgt spid="72"/>
                                        </p:tgtEl>
                                      </p:cBhvr>
                                    </p:animEffect>
                                  </p:childTnLst>
                                </p:cTn>
                              </p:par>
                            </p:childTnLst>
                          </p:cTn>
                        </p:par>
                        <p:par>
                          <p:cTn id="80" fill="hold">
                            <p:stCondLst>
                              <p:cond delay="2000"/>
                            </p:stCondLst>
                            <p:childTnLst>
                              <p:par>
                                <p:cTn id="81" presetID="22" presetClass="entr" presetSubtype="8" fill="hold" nodeType="afterEffect">
                                  <p:stCondLst>
                                    <p:cond delay="0"/>
                                  </p:stCondLst>
                                  <p:childTnLst>
                                    <p:set>
                                      <p:cBhvr>
                                        <p:cTn id="82" dur="1" fill="hold">
                                          <p:stCondLst>
                                            <p:cond delay="0"/>
                                          </p:stCondLst>
                                        </p:cTn>
                                        <p:tgtEl>
                                          <p:spTgt spid="73"/>
                                        </p:tgtEl>
                                        <p:attrNameLst>
                                          <p:attrName>style.visibility</p:attrName>
                                        </p:attrNameLst>
                                      </p:cBhvr>
                                      <p:to>
                                        <p:strVal val="visible"/>
                                      </p:to>
                                    </p:set>
                                    <p:animEffect transition="in" filter="wipe(left)">
                                      <p:cBhvr>
                                        <p:cTn id="83" dur="500"/>
                                        <p:tgtEl>
                                          <p:spTgt spid="73"/>
                                        </p:tgtEl>
                                      </p:cBhvr>
                                    </p:animEffect>
                                  </p:childTnLst>
                                </p:cTn>
                              </p:par>
                            </p:childTnLst>
                          </p:cTn>
                        </p:par>
                        <p:par>
                          <p:cTn id="84" fill="hold">
                            <p:stCondLst>
                              <p:cond delay="2500"/>
                            </p:stCondLst>
                            <p:childTnLst>
                              <p:par>
                                <p:cTn id="85" presetID="22" presetClass="entr" presetSubtype="8" fill="hold" nodeType="afterEffect">
                                  <p:stCondLst>
                                    <p:cond delay="0"/>
                                  </p:stCondLst>
                                  <p:childTnLst>
                                    <p:set>
                                      <p:cBhvr>
                                        <p:cTn id="86" dur="1" fill="hold">
                                          <p:stCondLst>
                                            <p:cond delay="0"/>
                                          </p:stCondLst>
                                        </p:cTn>
                                        <p:tgtEl>
                                          <p:spTgt spid="84"/>
                                        </p:tgtEl>
                                        <p:attrNameLst>
                                          <p:attrName>style.visibility</p:attrName>
                                        </p:attrNameLst>
                                      </p:cBhvr>
                                      <p:to>
                                        <p:strVal val="visible"/>
                                      </p:to>
                                    </p:set>
                                    <p:animEffect transition="in" filter="wipe(left)">
                                      <p:cBhvr>
                                        <p:cTn id="87" dur="500"/>
                                        <p:tgtEl>
                                          <p:spTgt spid="84"/>
                                        </p:tgtEl>
                                      </p:cBhvr>
                                    </p:animEffect>
                                  </p:childTnLst>
                                </p:cTn>
                              </p:par>
                            </p:childTnLst>
                          </p:cTn>
                        </p:par>
                        <p:par>
                          <p:cTn id="88" fill="hold">
                            <p:stCondLst>
                              <p:cond delay="3000"/>
                            </p:stCondLst>
                            <p:childTnLst>
                              <p:par>
                                <p:cTn id="89" presetID="22" presetClass="entr" presetSubtype="8" fill="hold" nodeType="afterEffect">
                                  <p:stCondLst>
                                    <p:cond delay="0"/>
                                  </p:stCondLst>
                                  <p:childTnLst>
                                    <p:set>
                                      <p:cBhvr>
                                        <p:cTn id="90" dur="1" fill="hold">
                                          <p:stCondLst>
                                            <p:cond delay="0"/>
                                          </p:stCondLst>
                                        </p:cTn>
                                        <p:tgtEl>
                                          <p:spTgt spid="74"/>
                                        </p:tgtEl>
                                        <p:attrNameLst>
                                          <p:attrName>style.visibility</p:attrName>
                                        </p:attrNameLst>
                                      </p:cBhvr>
                                      <p:to>
                                        <p:strVal val="visible"/>
                                      </p:to>
                                    </p:set>
                                    <p:animEffect transition="in" filter="wipe(left)">
                                      <p:cBhvr>
                                        <p:cTn id="91" dur="500"/>
                                        <p:tgtEl>
                                          <p:spTgt spid="74"/>
                                        </p:tgtEl>
                                      </p:cBhvr>
                                    </p:animEffect>
                                  </p:childTnLst>
                                </p:cTn>
                              </p:par>
                            </p:childTnLst>
                          </p:cTn>
                        </p:par>
                        <p:par>
                          <p:cTn id="92" fill="hold">
                            <p:stCondLst>
                              <p:cond delay="3500"/>
                            </p:stCondLst>
                            <p:childTnLst>
                              <p:par>
                                <p:cTn id="93" presetID="22" presetClass="entr" presetSubtype="8" fill="hold" nodeType="afterEffect">
                                  <p:stCondLst>
                                    <p:cond delay="0"/>
                                  </p:stCondLst>
                                  <p:childTnLst>
                                    <p:set>
                                      <p:cBhvr>
                                        <p:cTn id="94" dur="1" fill="hold">
                                          <p:stCondLst>
                                            <p:cond delay="0"/>
                                          </p:stCondLst>
                                        </p:cTn>
                                        <p:tgtEl>
                                          <p:spTgt spid="89"/>
                                        </p:tgtEl>
                                        <p:attrNameLst>
                                          <p:attrName>style.visibility</p:attrName>
                                        </p:attrNameLst>
                                      </p:cBhvr>
                                      <p:to>
                                        <p:strVal val="visible"/>
                                      </p:to>
                                    </p:set>
                                    <p:animEffect transition="in" filter="wipe(left)">
                                      <p:cBhvr>
                                        <p:cTn id="95" dur="500"/>
                                        <p:tgtEl>
                                          <p:spTgt spid="89"/>
                                        </p:tgtEl>
                                      </p:cBhvr>
                                    </p:animEffect>
                                  </p:childTnLst>
                                </p:cTn>
                              </p:par>
                            </p:childTnLst>
                          </p:cTn>
                        </p:par>
                        <p:par>
                          <p:cTn id="96" fill="hold">
                            <p:stCondLst>
                              <p:cond delay="4000"/>
                            </p:stCondLst>
                            <p:childTnLst>
                              <p:par>
                                <p:cTn id="97" presetID="22" presetClass="entr" presetSubtype="8" fill="hold" nodeType="afterEffect">
                                  <p:stCondLst>
                                    <p:cond delay="0"/>
                                  </p:stCondLst>
                                  <p:childTnLst>
                                    <p:set>
                                      <p:cBhvr>
                                        <p:cTn id="98" dur="1" fill="hold">
                                          <p:stCondLst>
                                            <p:cond delay="0"/>
                                          </p:stCondLst>
                                        </p:cTn>
                                        <p:tgtEl>
                                          <p:spTgt spid="90"/>
                                        </p:tgtEl>
                                        <p:attrNameLst>
                                          <p:attrName>style.visibility</p:attrName>
                                        </p:attrNameLst>
                                      </p:cBhvr>
                                      <p:to>
                                        <p:strVal val="visible"/>
                                      </p:to>
                                    </p:set>
                                    <p:animEffect transition="in" filter="wipe(left)">
                                      <p:cBhvr>
                                        <p:cTn id="99" dur="500"/>
                                        <p:tgtEl>
                                          <p:spTgt spid="90"/>
                                        </p:tgtEl>
                                      </p:cBhvr>
                                    </p:animEffec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93"/>
                                        </p:tgtEl>
                                        <p:attrNameLst>
                                          <p:attrName>style.visibility</p:attrName>
                                        </p:attrNameLst>
                                      </p:cBhvr>
                                      <p:to>
                                        <p:strVal val="visible"/>
                                      </p:to>
                                    </p:set>
                                  </p:childTnLst>
                                </p:cTn>
                              </p:par>
                              <p:par>
                                <p:cTn id="104" presetID="1" presetClass="entr" presetSubtype="0" fill="hold" grpId="0" nodeType="withEffect">
                                  <p:stCondLst>
                                    <p:cond delay="0"/>
                                  </p:stCondLst>
                                  <p:childTnLst>
                                    <p:set>
                                      <p:cBhvr>
                                        <p:cTn id="105" dur="1" fill="hold">
                                          <p:stCondLst>
                                            <p:cond delay="0"/>
                                          </p:stCondLst>
                                        </p:cTn>
                                        <p:tgtEl>
                                          <p:spTgt spid="120"/>
                                        </p:tgtEl>
                                        <p:attrNameLst>
                                          <p:attrName>style.visibility</p:attrName>
                                        </p:attrNameLst>
                                      </p:cBhvr>
                                      <p:to>
                                        <p:strVal val="visible"/>
                                      </p:to>
                                    </p:se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grpId="0" nodeType="clickEffect">
                                  <p:stCondLst>
                                    <p:cond delay="0"/>
                                  </p:stCondLst>
                                  <p:childTnLst>
                                    <p:set>
                                      <p:cBhvr>
                                        <p:cTn id="109" dur="1" fill="hold">
                                          <p:stCondLst>
                                            <p:cond delay="0"/>
                                          </p:stCondLst>
                                        </p:cTn>
                                        <p:tgtEl>
                                          <p:spTgt spid="104"/>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106"/>
                                        </p:tgtEl>
                                        <p:attrNameLst>
                                          <p:attrName>style.visibility</p:attrName>
                                        </p:attrNameLst>
                                      </p:cBhvr>
                                      <p:to>
                                        <p:strVal val="visible"/>
                                      </p:to>
                                    </p:set>
                                  </p:childTnLst>
                                </p:cTn>
                              </p:par>
                            </p:childTnLst>
                          </p:cTn>
                        </p:par>
                      </p:childTnLst>
                    </p:cTn>
                  </p:par>
                  <p:par>
                    <p:cTn id="112" fill="hold">
                      <p:stCondLst>
                        <p:cond delay="indefinite"/>
                      </p:stCondLst>
                      <p:childTnLst>
                        <p:par>
                          <p:cTn id="113" fill="hold">
                            <p:stCondLst>
                              <p:cond delay="0"/>
                            </p:stCondLst>
                            <p:childTnLst>
                              <p:par>
                                <p:cTn id="114" presetID="1" presetClass="entr" presetSubtype="0" fill="hold" grpId="0" nodeType="clickEffect">
                                  <p:stCondLst>
                                    <p:cond delay="0"/>
                                  </p:stCondLst>
                                  <p:childTnLst>
                                    <p:set>
                                      <p:cBhvr>
                                        <p:cTn id="115" dur="1" fill="hold">
                                          <p:stCondLst>
                                            <p:cond delay="0"/>
                                          </p:stCondLst>
                                        </p:cTn>
                                        <p:tgtEl>
                                          <p:spTgt spid="94"/>
                                        </p:tgtEl>
                                        <p:attrNameLst>
                                          <p:attrName>style.visibility</p:attrName>
                                        </p:attrNameLst>
                                      </p:cBhvr>
                                      <p:to>
                                        <p:strVal val="visible"/>
                                      </p:to>
                                    </p:set>
                                  </p:childTnLst>
                                </p:cTn>
                              </p:par>
                              <p:par>
                                <p:cTn id="116" presetID="1" presetClass="entr" presetSubtype="0" fill="hold" grpId="0" nodeType="withEffect">
                                  <p:stCondLst>
                                    <p:cond delay="0"/>
                                  </p:stCondLst>
                                  <p:childTnLst>
                                    <p:set>
                                      <p:cBhvr>
                                        <p:cTn id="117" dur="1" fill="hold">
                                          <p:stCondLst>
                                            <p:cond delay="0"/>
                                          </p:stCondLst>
                                        </p:cTn>
                                        <p:tgtEl>
                                          <p:spTgt spid="107"/>
                                        </p:tgtEl>
                                        <p:attrNameLst>
                                          <p:attrName>style.visibility</p:attrName>
                                        </p:attrNameLst>
                                      </p:cBhvr>
                                      <p:to>
                                        <p:strVal val="visible"/>
                                      </p:to>
                                    </p:set>
                                  </p:childTnLst>
                                </p:cTn>
                              </p:par>
                            </p:childTnLst>
                          </p:cTn>
                        </p:par>
                      </p:childTnLst>
                    </p:cTn>
                  </p:par>
                  <p:par>
                    <p:cTn id="118" fill="hold">
                      <p:stCondLst>
                        <p:cond delay="indefinite"/>
                      </p:stCondLst>
                      <p:childTnLst>
                        <p:par>
                          <p:cTn id="119" fill="hold">
                            <p:stCondLst>
                              <p:cond delay="0"/>
                            </p:stCondLst>
                            <p:childTnLst>
                              <p:par>
                                <p:cTn id="120" presetID="1" presetClass="entr" presetSubtype="0" fill="hold" grpId="0" nodeType="clickEffect">
                                  <p:stCondLst>
                                    <p:cond delay="0"/>
                                  </p:stCondLst>
                                  <p:childTnLst>
                                    <p:set>
                                      <p:cBhvr>
                                        <p:cTn id="121" dur="1" fill="hold">
                                          <p:stCondLst>
                                            <p:cond delay="0"/>
                                          </p:stCondLst>
                                        </p:cTn>
                                        <p:tgtEl>
                                          <p:spTgt spid="95"/>
                                        </p:tgtEl>
                                        <p:attrNameLst>
                                          <p:attrName>style.visibility</p:attrName>
                                        </p:attrNameLst>
                                      </p:cBhvr>
                                      <p:to>
                                        <p:strVal val="visible"/>
                                      </p:to>
                                    </p:set>
                                  </p:childTnLst>
                                </p:cTn>
                              </p:par>
                              <p:par>
                                <p:cTn id="122" presetID="1" presetClass="entr" presetSubtype="0" fill="hold" grpId="0" nodeType="withEffect">
                                  <p:stCondLst>
                                    <p:cond delay="0"/>
                                  </p:stCondLst>
                                  <p:childTnLst>
                                    <p:set>
                                      <p:cBhvr>
                                        <p:cTn id="123" dur="1" fill="hold">
                                          <p:stCondLst>
                                            <p:cond delay="0"/>
                                          </p:stCondLst>
                                        </p:cTn>
                                        <p:tgtEl>
                                          <p:spTgt spid="109"/>
                                        </p:tgtEl>
                                        <p:attrNameLst>
                                          <p:attrName>style.visibility</p:attrName>
                                        </p:attrNameLst>
                                      </p:cBhvr>
                                      <p:to>
                                        <p:strVal val="visible"/>
                                      </p:to>
                                    </p:set>
                                  </p:childTnLst>
                                </p:cTn>
                              </p:par>
                            </p:childTnLst>
                          </p:cTn>
                        </p:par>
                      </p:childTnLst>
                    </p:cTn>
                  </p:par>
                  <p:par>
                    <p:cTn id="124" fill="hold">
                      <p:stCondLst>
                        <p:cond delay="indefinite"/>
                      </p:stCondLst>
                      <p:childTnLst>
                        <p:par>
                          <p:cTn id="125" fill="hold">
                            <p:stCondLst>
                              <p:cond delay="0"/>
                            </p:stCondLst>
                            <p:childTnLst>
                              <p:par>
                                <p:cTn id="126" presetID="1" presetClass="entr" presetSubtype="0" fill="hold" grpId="0" nodeType="clickEffect">
                                  <p:stCondLst>
                                    <p:cond delay="0"/>
                                  </p:stCondLst>
                                  <p:childTnLst>
                                    <p:set>
                                      <p:cBhvr>
                                        <p:cTn id="127" dur="1" fill="hold">
                                          <p:stCondLst>
                                            <p:cond delay="0"/>
                                          </p:stCondLst>
                                        </p:cTn>
                                        <p:tgtEl>
                                          <p:spTgt spid="96"/>
                                        </p:tgtEl>
                                        <p:attrNameLst>
                                          <p:attrName>style.visibility</p:attrName>
                                        </p:attrNameLst>
                                      </p:cBhvr>
                                      <p:to>
                                        <p:strVal val="visible"/>
                                      </p:to>
                                    </p:set>
                                  </p:childTnLst>
                                </p:cTn>
                              </p:par>
                              <p:par>
                                <p:cTn id="128" presetID="1" presetClass="entr" presetSubtype="0" fill="hold" grpId="0" nodeType="withEffect">
                                  <p:stCondLst>
                                    <p:cond delay="0"/>
                                  </p:stCondLst>
                                  <p:childTnLst>
                                    <p:set>
                                      <p:cBhvr>
                                        <p:cTn id="129" dur="1" fill="hold">
                                          <p:stCondLst>
                                            <p:cond delay="0"/>
                                          </p:stCondLst>
                                        </p:cTn>
                                        <p:tgtEl>
                                          <p:spTgt spid="111"/>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1" presetClass="entr" presetSubtype="0" fill="hold" grpId="0" nodeType="clickEffect">
                                  <p:stCondLst>
                                    <p:cond delay="0"/>
                                  </p:stCondLst>
                                  <p:childTnLst>
                                    <p:set>
                                      <p:cBhvr>
                                        <p:cTn id="133" dur="1" fill="hold">
                                          <p:stCondLst>
                                            <p:cond delay="0"/>
                                          </p:stCondLst>
                                        </p:cTn>
                                        <p:tgtEl>
                                          <p:spTgt spid="110"/>
                                        </p:tgtEl>
                                        <p:attrNameLst>
                                          <p:attrName>style.visibility</p:attrName>
                                        </p:attrNameLst>
                                      </p:cBhvr>
                                      <p:to>
                                        <p:strVal val="visible"/>
                                      </p:to>
                                    </p:set>
                                  </p:childTnLst>
                                </p:cTn>
                              </p:par>
                              <p:par>
                                <p:cTn id="134" presetID="1" presetClass="entr" presetSubtype="0" fill="hold" grpId="0" nodeType="withEffect">
                                  <p:stCondLst>
                                    <p:cond delay="0"/>
                                  </p:stCondLst>
                                  <p:childTnLst>
                                    <p:set>
                                      <p:cBhvr>
                                        <p:cTn id="135" dur="1" fill="hold">
                                          <p:stCondLst>
                                            <p:cond delay="0"/>
                                          </p:stCondLst>
                                        </p:cTn>
                                        <p:tgtEl>
                                          <p:spTgt spid="112"/>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1" presetClass="entr" presetSubtype="0" fill="hold" grpId="0" nodeType="clickEffect">
                                  <p:stCondLst>
                                    <p:cond delay="0"/>
                                  </p:stCondLst>
                                  <p:childTnLst>
                                    <p:set>
                                      <p:cBhvr>
                                        <p:cTn id="139" dur="1" fill="hold">
                                          <p:stCondLst>
                                            <p:cond delay="0"/>
                                          </p:stCondLst>
                                        </p:cTn>
                                        <p:tgtEl>
                                          <p:spTgt spid="97"/>
                                        </p:tgtEl>
                                        <p:attrNameLst>
                                          <p:attrName>style.visibility</p:attrName>
                                        </p:attrNameLst>
                                      </p:cBhvr>
                                      <p:to>
                                        <p:strVal val="visible"/>
                                      </p:to>
                                    </p:set>
                                  </p:childTnLst>
                                </p:cTn>
                              </p:par>
                              <p:par>
                                <p:cTn id="140" presetID="1" presetClass="entr" presetSubtype="0" fill="hold" grpId="0" nodeType="withEffect">
                                  <p:stCondLst>
                                    <p:cond delay="0"/>
                                  </p:stCondLst>
                                  <p:childTnLst>
                                    <p:set>
                                      <p:cBhvr>
                                        <p:cTn id="141" dur="1" fill="hold">
                                          <p:stCondLst>
                                            <p:cond delay="0"/>
                                          </p:stCondLst>
                                        </p:cTn>
                                        <p:tgtEl>
                                          <p:spTgt spid="114"/>
                                        </p:tgtEl>
                                        <p:attrNameLst>
                                          <p:attrName>style.visibility</p:attrName>
                                        </p:attrNameLst>
                                      </p:cBhvr>
                                      <p:to>
                                        <p:strVal val="visible"/>
                                      </p:to>
                                    </p:set>
                                  </p:childTnLst>
                                </p:cTn>
                              </p:par>
                            </p:childTnLst>
                          </p:cTn>
                        </p:par>
                      </p:childTnLst>
                    </p:cTn>
                  </p:par>
                  <p:par>
                    <p:cTn id="142" fill="hold">
                      <p:stCondLst>
                        <p:cond delay="indefinite"/>
                      </p:stCondLst>
                      <p:childTnLst>
                        <p:par>
                          <p:cTn id="143" fill="hold">
                            <p:stCondLst>
                              <p:cond delay="0"/>
                            </p:stCondLst>
                            <p:childTnLst>
                              <p:par>
                                <p:cTn id="144" presetID="1" presetClass="entr" presetSubtype="0" fill="hold" grpId="0" nodeType="clickEffect">
                                  <p:stCondLst>
                                    <p:cond delay="0"/>
                                  </p:stCondLst>
                                  <p:childTnLst>
                                    <p:set>
                                      <p:cBhvr>
                                        <p:cTn id="145" dur="1" fill="hold">
                                          <p:stCondLst>
                                            <p:cond delay="0"/>
                                          </p:stCondLst>
                                        </p:cTn>
                                        <p:tgtEl>
                                          <p:spTgt spid="98"/>
                                        </p:tgtEl>
                                        <p:attrNameLst>
                                          <p:attrName>style.visibility</p:attrName>
                                        </p:attrNameLst>
                                      </p:cBhvr>
                                      <p:to>
                                        <p:strVal val="visible"/>
                                      </p:to>
                                    </p:set>
                                  </p:childTnLst>
                                </p:cTn>
                              </p:par>
                              <p:par>
                                <p:cTn id="146" presetID="1" presetClass="entr" presetSubtype="0" fill="hold" grpId="0" nodeType="withEffect">
                                  <p:stCondLst>
                                    <p:cond delay="0"/>
                                  </p:stCondLst>
                                  <p:childTnLst>
                                    <p:set>
                                      <p:cBhvr>
                                        <p:cTn id="147" dur="1" fill="hold">
                                          <p:stCondLst>
                                            <p:cond delay="0"/>
                                          </p:stCondLst>
                                        </p:cTn>
                                        <p:tgtEl>
                                          <p:spTgt spid="116"/>
                                        </p:tgtEl>
                                        <p:attrNameLst>
                                          <p:attrName>style.visibility</p:attrName>
                                        </p:attrNameLst>
                                      </p:cBhvr>
                                      <p:to>
                                        <p:strVal val="visible"/>
                                      </p:to>
                                    </p:set>
                                  </p:childTnLst>
                                </p:cTn>
                              </p:par>
                            </p:childTnLst>
                          </p:cTn>
                        </p:par>
                      </p:childTnLst>
                    </p:cTn>
                  </p:par>
                  <p:par>
                    <p:cTn id="148" fill="hold">
                      <p:stCondLst>
                        <p:cond delay="indefinite"/>
                      </p:stCondLst>
                      <p:childTnLst>
                        <p:par>
                          <p:cTn id="149" fill="hold">
                            <p:stCondLst>
                              <p:cond delay="0"/>
                            </p:stCondLst>
                            <p:childTnLst>
                              <p:par>
                                <p:cTn id="150" presetID="1" presetClass="entr" presetSubtype="0" fill="hold" grpId="0" nodeType="clickEffect">
                                  <p:stCondLst>
                                    <p:cond delay="0"/>
                                  </p:stCondLst>
                                  <p:childTnLst>
                                    <p:set>
                                      <p:cBhvr>
                                        <p:cTn id="151" dur="1" fill="hold">
                                          <p:stCondLst>
                                            <p:cond delay="0"/>
                                          </p:stCondLst>
                                        </p:cTn>
                                        <p:tgtEl>
                                          <p:spTgt spid="115"/>
                                        </p:tgtEl>
                                        <p:attrNameLst>
                                          <p:attrName>style.visibility</p:attrName>
                                        </p:attrNameLst>
                                      </p:cBhvr>
                                      <p:to>
                                        <p:strVal val="visible"/>
                                      </p:to>
                                    </p:set>
                                  </p:childTnLst>
                                </p:cTn>
                              </p:par>
                              <p:par>
                                <p:cTn id="152" presetID="1" presetClass="entr" presetSubtype="0" fill="hold" grpId="0" nodeType="withEffect">
                                  <p:stCondLst>
                                    <p:cond delay="0"/>
                                  </p:stCondLst>
                                  <p:childTnLst>
                                    <p:set>
                                      <p:cBhvr>
                                        <p:cTn id="153" dur="1" fill="hold">
                                          <p:stCondLst>
                                            <p:cond delay="0"/>
                                          </p:stCondLst>
                                        </p:cTn>
                                        <p:tgtEl>
                                          <p:spTgt spid="117"/>
                                        </p:tgtEl>
                                        <p:attrNameLst>
                                          <p:attrName>style.visibility</p:attrName>
                                        </p:attrNameLst>
                                      </p:cBhvr>
                                      <p:to>
                                        <p:strVal val="visible"/>
                                      </p:to>
                                    </p:set>
                                  </p:childTnLst>
                                </p:cTn>
                              </p:par>
                            </p:childTnLst>
                          </p:cTn>
                        </p:par>
                      </p:childTnLst>
                    </p:cTn>
                  </p:par>
                  <p:par>
                    <p:cTn id="154" fill="hold">
                      <p:stCondLst>
                        <p:cond delay="indefinite"/>
                      </p:stCondLst>
                      <p:childTnLst>
                        <p:par>
                          <p:cTn id="155" fill="hold">
                            <p:stCondLst>
                              <p:cond delay="0"/>
                            </p:stCondLst>
                            <p:childTnLst>
                              <p:par>
                                <p:cTn id="156" presetID="1" presetClass="entr" presetSubtype="0" fill="hold" grpId="0" nodeType="clickEffect">
                                  <p:stCondLst>
                                    <p:cond delay="0"/>
                                  </p:stCondLst>
                                  <p:childTnLst>
                                    <p:set>
                                      <p:cBhvr>
                                        <p:cTn id="157" dur="1" fill="hold">
                                          <p:stCondLst>
                                            <p:cond delay="0"/>
                                          </p:stCondLst>
                                        </p:cTn>
                                        <p:tgtEl>
                                          <p:spTgt spid="99"/>
                                        </p:tgtEl>
                                        <p:attrNameLst>
                                          <p:attrName>style.visibility</p:attrName>
                                        </p:attrNameLst>
                                      </p:cBhvr>
                                      <p:to>
                                        <p:strVal val="visible"/>
                                      </p:to>
                                    </p:set>
                                  </p:childTnLst>
                                </p:cTn>
                              </p:par>
                              <p:par>
                                <p:cTn id="158" presetID="1" presetClass="entr" presetSubtype="0" fill="hold" grpId="0" nodeType="withEffect">
                                  <p:stCondLst>
                                    <p:cond delay="0"/>
                                  </p:stCondLst>
                                  <p:childTnLst>
                                    <p:set>
                                      <p:cBhvr>
                                        <p:cTn id="159" dur="1" fill="hold">
                                          <p:stCondLst>
                                            <p:cond delay="0"/>
                                          </p:stCondLst>
                                        </p:cTn>
                                        <p:tgtEl>
                                          <p:spTgt spid="121"/>
                                        </p:tgtEl>
                                        <p:attrNameLst>
                                          <p:attrName>style.visibility</p:attrName>
                                        </p:attrNameLst>
                                      </p:cBhvr>
                                      <p:to>
                                        <p:strVal val="visible"/>
                                      </p:to>
                                    </p:set>
                                  </p:childTnLst>
                                </p:cTn>
                              </p:par>
                            </p:childTnLst>
                          </p:cTn>
                        </p:par>
                      </p:childTnLst>
                    </p:cTn>
                  </p:par>
                  <p:par>
                    <p:cTn id="160" fill="hold">
                      <p:stCondLst>
                        <p:cond delay="indefinite"/>
                      </p:stCondLst>
                      <p:childTnLst>
                        <p:par>
                          <p:cTn id="161" fill="hold">
                            <p:stCondLst>
                              <p:cond delay="0"/>
                            </p:stCondLst>
                            <p:childTnLst>
                              <p:par>
                                <p:cTn id="162" presetID="22" presetClass="entr" presetSubtype="8" fill="hold" nodeType="clickEffect">
                                  <p:stCondLst>
                                    <p:cond delay="0"/>
                                  </p:stCondLst>
                                  <p:childTnLst>
                                    <p:set>
                                      <p:cBhvr>
                                        <p:cTn id="163" dur="1" fill="hold">
                                          <p:stCondLst>
                                            <p:cond delay="0"/>
                                          </p:stCondLst>
                                        </p:cTn>
                                        <p:tgtEl>
                                          <p:spTgt spid="105"/>
                                        </p:tgtEl>
                                        <p:attrNameLst>
                                          <p:attrName>style.visibility</p:attrName>
                                        </p:attrNameLst>
                                      </p:cBhvr>
                                      <p:to>
                                        <p:strVal val="visible"/>
                                      </p:to>
                                    </p:set>
                                    <p:animEffect transition="in" filter="wipe(left)">
                                      <p:cBhvr>
                                        <p:cTn id="164" dur="500"/>
                                        <p:tgtEl>
                                          <p:spTgt spid="105"/>
                                        </p:tgtEl>
                                      </p:cBhvr>
                                    </p:animEffect>
                                  </p:childTnLst>
                                </p:cTn>
                              </p:par>
                            </p:childTnLst>
                          </p:cTn>
                        </p:par>
                        <p:par>
                          <p:cTn id="165" fill="hold">
                            <p:stCondLst>
                              <p:cond delay="500"/>
                            </p:stCondLst>
                            <p:childTnLst>
                              <p:par>
                                <p:cTn id="166" presetID="22" presetClass="entr" presetSubtype="8" fill="hold" nodeType="afterEffect">
                                  <p:stCondLst>
                                    <p:cond delay="0"/>
                                  </p:stCondLst>
                                  <p:childTnLst>
                                    <p:set>
                                      <p:cBhvr>
                                        <p:cTn id="167" dur="1" fill="hold">
                                          <p:stCondLst>
                                            <p:cond delay="0"/>
                                          </p:stCondLst>
                                        </p:cTn>
                                        <p:tgtEl>
                                          <p:spTgt spid="108"/>
                                        </p:tgtEl>
                                        <p:attrNameLst>
                                          <p:attrName>style.visibility</p:attrName>
                                        </p:attrNameLst>
                                      </p:cBhvr>
                                      <p:to>
                                        <p:strVal val="visible"/>
                                      </p:to>
                                    </p:set>
                                    <p:animEffect transition="in" filter="wipe(left)">
                                      <p:cBhvr>
                                        <p:cTn id="168" dur="500"/>
                                        <p:tgtEl>
                                          <p:spTgt spid="108"/>
                                        </p:tgtEl>
                                      </p:cBhvr>
                                    </p:animEffect>
                                  </p:childTnLst>
                                </p:cTn>
                              </p:par>
                            </p:childTnLst>
                          </p:cTn>
                        </p:par>
                        <p:par>
                          <p:cTn id="169" fill="hold">
                            <p:stCondLst>
                              <p:cond delay="1000"/>
                            </p:stCondLst>
                            <p:childTnLst>
                              <p:par>
                                <p:cTn id="170" presetID="22" presetClass="entr" presetSubtype="8" fill="hold" nodeType="afterEffect">
                                  <p:stCondLst>
                                    <p:cond delay="0"/>
                                  </p:stCondLst>
                                  <p:childTnLst>
                                    <p:set>
                                      <p:cBhvr>
                                        <p:cTn id="171" dur="1" fill="hold">
                                          <p:stCondLst>
                                            <p:cond delay="0"/>
                                          </p:stCondLst>
                                        </p:cTn>
                                        <p:tgtEl>
                                          <p:spTgt spid="100"/>
                                        </p:tgtEl>
                                        <p:attrNameLst>
                                          <p:attrName>style.visibility</p:attrName>
                                        </p:attrNameLst>
                                      </p:cBhvr>
                                      <p:to>
                                        <p:strVal val="visible"/>
                                      </p:to>
                                    </p:set>
                                    <p:animEffect transition="in" filter="wipe(left)">
                                      <p:cBhvr>
                                        <p:cTn id="172" dur="500"/>
                                        <p:tgtEl>
                                          <p:spTgt spid="100"/>
                                        </p:tgtEl>
                                      </p:cBhvr>
                                    </p:animEffect>
                                  </p:childTnLst>
                                </p:cTn>
                              </p:par>
                            </p:childTnLst>
                          </p:cTn>
                        </p:par>
                        <p:par>
                          <p:cTn id="173" fill="hold">
                            <p:stCondLst>
                              <p:cond delay="1500"/>
                            </p:stCondLst>
                            <p:childTnLst>
                              <p:par>
                                <p:cTn id="174" presetID="22" presetClass="entr" presetSubtype="8" fill="hold" nodeType="afterEffect">
                                  <p:stCondLst>
                                    <p:cond delay="0"/>
                                  </p:stCondLst>
                                  <p:childTnLst>
                                    <p:set>
                                      <p:cBhvr>
                                        <p:cTn id="175" dur="1" fill="hold">
                                          <p:stCondLst>
                                            <p:cond delay="0"/>
                                          </p:stCondLst>
                                        </p:cTn>
                                        <p:tgtEl>
                                          <p:spTgt spid="101"/>
                                        </p:tgtEl>
                                        <p:attrNameLst>
                                          <p:attrName>style.visibility</p:attrName>
                                        </p:attrNameLst>
                                      </p:cBhvr>
                                      <p:to>
                                        <p:strVal val="visible"/>
                                      </p:to>
                                    </p:set>
                                    <p:animEffect transition="in" filter="wipe(left)">
                                      <p:cBhvr>
                                        <p:cTn id="176" dur="500"/>
                                        <p:tgtEl>
                                          <p:spTgt spid="101"/>
                                        </p:tgtEl>
                                      </p:cBhvr>
                                    </p:animEffect>
                                  </p:childTnLst>
                                </p:cTn>
                              </p:par>
                            </p:childTnLst>
                          </p:cTn>
                        </p:par>
                        <p:par>
                          <p:cTn id="177" fill="hold">
                            <p:stCondLst>
                              <p:cond delay="2000"/>
                            </p:stCondLst>
                            <p:childTnLst>
                              <p:par>
                                <p:cTn id="178" presetID="22" presetClass="entr" presetSubtype="8" fill="hold" nodeType="afterEffect">
                                  <p:stCondLst>
                                    <p:cond delay="0"/>
                                  </p:stCondLst>
                                  <p:childTnLst>
                                    <p:set>
                                      <p:cBhvr>
                                        <p:cTn id="179" dur="1" fill="hold">
                                          <p:stCondLst>
                                            <p:cond delay="0"/>
                                          </p:stCondLst>
                                        </p:cTn>
                                        <p:tgtEl>
                                          <p:spTgt spid="102"/>
                                        </p:tgtEl>
                                        <p:attrNameLst>
                                          <p:attrName>style.visibility</p:attrName>
                                        </p:attrNameLst>
                                      </p:cBhvr>
                                      <p:to>
                                        <p:strVal val="visible"/>
                                      </p:to>
                                    </p:set>
                                    <p:animEffect transition="in" filter="wipe(left)">
                                      <p:cBhvr>
                                        <p:cTn id="180" dur="500"/>
                                        <p:tgtEl>
                                          <p:spTgt spid="102"/>
                                        </p:tgtEl>
                                      </p:cBhvr>
                                    </p:animEffect>
                                  </p:childTnLst>
                                </p:cTn>
                              </p:par>
                            </p:childTnLst>
                          </p:cTn>
                        </p:par>
                        <p:par>
                          <p:cTn id="181" fill="hold">
                            <p:stCondLst>
                              <p:cond delay="2500"/>
                            </p:stCondLst>
                            <p:childTnLst>
                              <p:par>
                                <p:cTn id="182" presetID="22" presetClass="entr" presetSubtype="8" fill="hold" nodeType="afterEffect">
                                  <p:stCondLst>
                                    <p:cond delay="0"/>
                                  </p:stCondLst>
                                  <p:childTnLst>
                                    <p:set>
                                      <p:cBhvr>
                                        <p:cTn id="183" dur="1" fill="hold">
                                          <p:stCondLst>
                                            <p:cond delay="0"/>
                                          </p:stCondLst>
                                        </p:cTn>
                                        <p:tgtEl>
                                          <p:spTgt spid="113"/>
                                        </p:tgtEl>
                                        <p:attrNameLst>
                                          <p:attrName>style.visibility</p:attrName>
                                        </p:attrNameLst>
                                      </p:cBhvr>
                                      <p:to>
                                        <p:strVal val="visible"/>
                                      </p:to>
                                    </p:set>
                                    <p:animEffect transition="in" filter="wipe(left)">
                                      <p:cBhvr>
                                        <p:cTn id="184" dur="500"/>
                                        <p:tgtEl>
                                          <p:spTgt spid="113"/>
                                        </p:tgtEl>
                                      </p:cBhvr>
                                    </p:animEffect>
                                  </p:childTnLst>
                                </p:cTn>
                              </p:par>
                            </p:childTnLst>
                          </p:cTn>
                        </p:par>
                        <p:par>
                          <p:cTn id="185" fill="hold">
                            <p:stCondLst>
                              <p:cond delay="3000"/>
                            </p:stCondLst>
                            <p:childTnLst>
                              <p:par>
                                <p:cTn id="186" presetID="22" presetClass="entr" presetSubtype="8" fill="hold" nodeType="afterEffect">
                                  <p:stCondLst>
                                    <p:cond delay="0"/>
                                  </p:stCondLst>
                                  <p:childTnLst>
                                    <p:set>
                                      <p:cBhvr>
                                        <p:cTn id="187" dur="1" fill="hold">
                                          <p:stCondLst>
                                            <p:cond delay="0"/>
                                          </p:stCondLst>
                                        </p:cTn>
                                        <p:tgtEl>
                                          <p:spTgt spid="103"/>
                                        </p:tgtEl>
                                        <p:attrNameLst>
                                          <p:attrName>style.visibility</p:attrName>
                                        </p:attrNameLst>
                                      </p:cBhvr>
                                      <p:to>
                                        <p:strVal val="visible"/>
                                      </p:to>
                                    </p:set>
                                    <p:animEffect transition="in" filter="wipe(left)">
                                      <p:cBhvr>
                                        <p:cTn id="188" dur="500"/>
                                        <p:tgtEl>
                                          <p:spTgt spid="103"/>
                                        </p:tgtEl>
                                      </p:cBhvr>
                                    </p:animEffect>
                                  </p:childTnLst>
                                </p:cTn>
                              </p:par>
                            </p:childTnLst>
                          </p:cTn>
                        </p:par>
                        <p:par>
                          <p:cTn id="189" fill="hold">
                            <p:stCondLst>
                              <p:cond delay="3500"/>
                            </p:stCondLst>
                            <p:childTnLst>
                              <p:par>
                                <p:cTn id="190" presetID="22" presetClass="entr" presetSubtype="8" fill="hold" nodeType="afterEffect">
                                  <p:stCondLst>
                                    <p:cond delay="0"/>
                                  </p:stCondLst>
                                  <p:childTnLst>
                                    <p:set>
                                      <p:cBhvr>
                                        <p:cTn id="191" dur="1" fill="hold">
                                          <p:stCondLst>
                                            <p:cond delay="0"/>
                                          </p:stCondLst>
                                        </p:cTn>
                                        <p:tgtEl>
                                          <p:spTgt spid="118"/>
                                        </p:tgtEl>
                                        <p:attrNameLst>
                                          <p:attrName>style.visibility</p:attrName>
                                        </p:attrNameLst>
                                      </p:cBhvr>
                                      <p:to>
                                        <p:strVal val="visible"/>
                                      </p:to>
                                    </p:set>
                                    <p:animEffect transition="in" filter="wipe(left)">
                                      <p:cBhvr>
                                        <p:cTn id="192" dur="500"/>
                                        <p:tgtEl>
                                          <p:spTgt spid="118"/>
                                        </p:tgtEl>
                                      </p:cBhvr>
                                    </p:animEffect>
                                  </p:childTnLst>
                                </p:cTn>
                              </p:par>
                            </p:childTnLst>
                          </p:cTn>
                        </p:par>
                        <p:par>
                          <p:cTn id="193" fill="hold">
                            <p:stCondLst>
                              <p:cond delay="4000"/>
                            </p:stCondLst>
                            <p:childTnLst>
                              <p:par>
                                <p:cTn id="194" presetID="22" presetClass="entr" presetSubtype="8" fill="hold" nodeType="afterEffect">
                                  <p:stCondLst>
                                    <p:cond delay="0"/>
                                  </p:stCondLst>
                                  <p:childTnLst>
                                    <p:set>
                                      <p:cBhvr>
                                        <p:cTn id="195" dur="1" fill="hold">
                                          <p:stCondLst>
                                            <p:cond delay="0"/>
                                          </p:stCondLst>
                                        </p:cTn>
                                        <p:tgtEl>
                                          <p:spTgt spid="119"/>
                                        </p:tgtEl>
                                        <p:attrNameLst>
                                          <p:attrName>style.visibility</p:attrName>
                                        </p:attrNameLst>
                                      </p:cBhvr>
                                      <p:to>
                                        <p:strVal val="visible"/>
                                      </p:to>
                                    </p:set>
                                    <p:animEffect transition="in" filter="wipe(left)">
                                      <p:cBhvr>
                                        <p:cTn id="196"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bldLvl="0" animBg="1"/>
      <p:bldP spid="65" grpId="0" bldLvl="0" animBg="1"/>
      <p:bldP spid="66" grpId="0" bldLvl="0" animBg="1"/>
      <p:bldP spid="67" grpId="0" bldLvl="0" animBg="1"/>
      <p:bldP spid="68" grpId="0" bldLvl="0" animBg="1"/>
      <p:bldP spid="69" grpId="0" bldLvl="0" animBg="1"/>
      <p:bldP spid="70" grpId="0" bldLvl="0" animBg="1"/>
      <p:bldP spid="75" grpId="0" bldLvl="0" animBg="1"/>
      <p:bldP spid="77" grpId="0"/>
      <p:bldP spid="78" grpId="0"/>
      <p:bldP spid="80" grpId="0"/>
      <p:bldP spid="81" grpId="0" bldLvl="0" animBg="1"/>
      <p:bldP spid="82" grpId="0"/>
      <p:bldP spid="83" grpId="0"/>
      <p:bldP spid="85" grpId="0"/>
      <p:bldP spid="86" grpId="0" bldLvl="0" animBg="1"/>
      <p:bldP spid="87" grpId="0"/>
      <p:bldP spid="88" grpId="0"/>
      <p:bldP spid="91" grpId="0"/>
      <p:bldP spid="92" grpId="0"/>
      <p:bldP spid="93" grpId="0" bldLvl="0" animBg="1"/>
      <p:bldP spid="94" grpId="0" bldLvl="0" animBg="1"/>
      <p:bldP spid="95" grpId="0" bldLvl="0" animBg="1"/>
      <p:bldP spid="96" grpId="0" bldLvl="0" animBg="1"/>
      <p:bldP spid="97" grpId="0" bldLvl="0" animBg="1"/>
      <p:bldP spid="98" grpId="0" bldLvl="0" animBg="1"/>
      <p:bldP spid="99" grpId="0" bldLvl="0" animBg="1"/>
      <p:bldP spid="104" grpId="0" bldLvl="0" animBg="1"/>
      <p:bldP spid="106" grpId="0"/>
      <p:bldP spid="107" grpId="0"/>
      <p:bldP spid="109" grpId="0"/>
      <p:bldP spid="110" grpId="0" bldLvl="0" animBg="1"/>
      <p:bldP spid="111" grpId="0"/>
      <p:bldP spid="112" grpId="0"/>
      <p:bldP spid="114" grpId="0"/>
      <p:bldP spid="115" grpId="0" bldLvl="0" animBg="1"/>
      <p:bldP spid="116" grpId="0"/>
      <p:bldP spid="117" grpId="0"/>
      <p:bldP spid="120" grpId="0"/>
      <p:bldP spid="12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grpSp>
        <p:nvGrpSpPr>
          <p:cNvPr id="3" name="组合 15"/>
          <p:cNvGrpSpPr/>
          <p:nvPr/>
        </p:nvGrpSpPr>
        <p:grpSpPr>
          <a:xfrm>
            <a:off x="87313" y="134938"/>
            <a:ext cx="3265487" cy="1131887"/>
            <a:chOff x="3299125" y="3500574"/>
            <a:chExt cx="3265065" cy="1132205"/>
          </a:xfrm>
        </p:grpSpPr>
        <p:grpSp>
          <p:nvGrpSpPr>
            <p:cNvPr id="4" name="组合 16"/>
            <p:cNvGrpSpPr/>
            <p:nvPr/>
          </p:nvGrpSpPr>
          <p:grpSpPr>
            <a:xfrm>
              <a:off x="3802575" y="3500574"/>
              <a:ext cx="2761615" cy="1132205"/>
              <a:chOff x="842" y="129"/>
              <a:chExt cx="4349" cy="1783"/>
            </a:xfrm>
          </p:grpSpPr>
          <p:pic>
            <p:nvPicPr>
              <p:cNvPr id="6" name="图片 18" descr="图片8"/>
              <p:cNvPicPr>
                <a:picLocks noChangeAspect="1"/>
              </p:cNvPicPr>
              <p:nvPr/>
            </p:nvPicPr>
            <p:blipFill>
              <a:blip r:embed="rId3" cstate="print"/>
              <a:stretch>
                <a:fillRect/>
              </a:stretch>
            </p:blipFill>
            <p:spPr>
              <a:xfrm>
                <a:off x="2775" y="129"/>
                <a:ext cx="2416" cy="1783"/>
              </a:xfrm>
              <a:prstGeom prst="rect">
                <a:avLst/>
              </a:prstGeom>
              <a:noFill/>
              <a:ln w="9525">
                <a:noFill/>
              </a:ln>
            </p:spPr>
          </p:pic>
          <p:pic>
            <p:nvPicPr>
              <p:cNvPr id="7" name="图片 19" descr="xzgj"/>
              <p:cNvPicPr>
                <a:picLocks noChangeAspect="1"/>
              </p:cNvPicPr>
              <p:nvPr/>
            </p:nvPicPr>
            <p:blipFill>
              <a:blip r:embed="rId4" cstate="print">
                <a:clrChange>
                  <a:clrFrom>
                    <a:srgbClr val="FFFFFE"/>
                  </a:clrFrom>
                  <a:clrTo>
                    <a:srgbClr val="FFFFFE">
                      <a:alpha val="0"/>
                    </a:srgbClr>
                  </a:clrTo>
                </a:clrChange>
              </a:blip>
              <a:srcRect l="9521" r="61394" b="-4384"/>
              <a:stretch>
                <a:fillRect/>
              </a:stretch>
            </p:blipFill>
            <p:spPr>
              <a:xfrm>
                <a:off x="842" y="520"/>
                <a:ext cx="2359" cy="932"/>
              </a:xfrm>
              <a:prstGeom prst="rect">
                <a:avLst/>
              </a:prstGeom>
              <a:noFill/>
              <a:ln w="9525">
                <a:noFill/>
              </a:ln>
            </p:spPr>
          </p:pic>
        </p:grpSp>
        <p:pic>
          <p:nvPicPr>
            <p:cNvPr id="5" name="图片 17" descr="xkdr"/>
            <p:cNvPicPr>
              <a:picLocks noChangeAspect="1"/>
            </p:cNvPicPr>
            <p:nvPr/>
          </p:nvPicPr>
          <p:blipFill>
            <a:blip r:embed="rId5" cstate="print">
              <a:clrChange>
                <a:clrFrom>
                  <a:srgbClr val="FFFFFE"/>
                </a:clrFrom>
                <a:clrTo>
                  <a:srgbClr val="FFFFFE">
                    <a:alpha val="0"/>
                  </a:srgbClr>
                </a:clrTo>
              </a:clrChange>
            </a:blip>
            <a:srcRect r="90038" b="859"/>
            <a:stretch>
              <a:fillRect/>
            </a:stretch>
          </p:blipFill>
          <p:spPr>
            <a:xfrm>
              <a:off x="3299125" y="3730081"/>
              <a:ext cx="535305" cy="586105"/>
            </a:xfrm>
            <a:prstGeom prst="rect">
              <a:avLst/>
            </a:prstGeom>
            <a:noFill/>
            <a:ln w="9525">
              <a:noFill/>
            </a:ln>
          </p:spPr>
        </p:pic>
      </p:grpSp>
      <p:pic>
        <p:nvPicPr>
          <p:cNvPr id="8"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pic>
        <p:nvPicPr>
          <p:cNvPr id="16" name="图片 15" descr="小绿人"/>
          <p:cNvPicPr>
            <a:picLocks noChangeAspect="1"/>
          </p:cNvPicPr>
          <p:nvPr/>
        </p:nvPicPr>
        <p:blipFill>
          <a:blip r:embed="rId7" cstate="print">
            <a:clrChange>
              <a:clrFrom>
                <a:srgbClr val="FFFFFE"/>
              </a:clrFrom>
              <a:clrTo>
                <a:srgbClr val="FFFFFE">
                  <a:alpha val="0"/>
                </a:srgbClr>
              </a:clrTo>
            </a:clrChange>
          </a:blip>
          <a:stretch>
            <a:fillRect/>
          </a:stretch>
        </p:blipFill>
        <p:spPr>
          <a:xfrm>
            <a:off x="9631045" y="2062163"/>
            <a:ext cx="2560638" cy="2435225"/>
          </a:xfrm>
          <a:prstGeom prst="rect">
            <a:avLst/>
          </a:prstGeom>
          <a:noFill/>
          <a:ln w="9525">
            <a:noFill/>
          </a:ln>
        </p:spPr>
      </p:pic>
      <p:sp>
        <p:nvSpPr>
          <p:cNvPr id="17412" name="AutoShape 4"/>
          <p:cNvSpPr>
            <a:spLocks noChangeArrowheads="1"/>
          </p:cNvSpPr>
          <p:nvPr/>
        </p:nvSpPr>
        <p:spPr bwMode="auto">
          <a:xfrm>
            <a:off x="3754755" y="3196590"/>
            <a:ext cx="5324475" cy="2292350"/>
          </a:xfrm>
          <a:prstGeom prst="wedgeRoundRectCallout">
            <a:avLst>
              <a:gd name="adj1" fmla="val -52862"/>
              <a:gd name="adj2" fmla="val 33822"/>
              <a:gd name="adj3" fmla="val 16667"/>
            </a:avLst>
          </a:prstGeom>
          <a:solidFill>
            <a:srgbClr val="FFFFCC"/>
          </a:solidFill>
          <a:ln w="9525" cap="flat" cmpd="sng">
            <a:solidFill>
              <a:schemeClr val="tx1"/>
            </a:solidFill>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000" tIns="46800" rIns="90000" bIns="46800" anchor="ctr"/>
          <a:lstStyle/>
          <a:p>
            <a:r>
              <a:rPr lang="zh-CN" altLang="en-US" sz="3600">
                <a:solidFill>
                  <a:schemeClr val="tx1"/>
                </a:solidFill>
              </a:rPr>
              <a:t>复式折线统计图,可以更方便的分析两个数量增减变化的情况。</a:t>
            </a:r>
          </a:p>
        </p:txBody>
      </p:sp>
      <p:sp>
        <p:nvSpPr>
          <p:cNvPr id="10" name="AutoShape 4"/>
          <p:cNvSpPr>
            <a:spLocks noChangeArrowheads="1"/>
          </p:cNvSpPr>
          <p:nvPr/>
        </p:nvSpPr>
        <p:spPr bwMode="auto">
          <a:xfrm>
            <a:off x="4532630" y="1266825"/>
            <a:ext cx="5539740" cy="1565275"/>
          </a:xfrm>
          <a:prstGeom prst="wedgeRoundRectCallout">
            <a:avLst>
              <a:gd name="adj1" fmla="val 53152"/>
              <a:gd name="adj2" fmla="val 21156"/>
              <a:gd name="adj3" fmla="val 16667"/>
            </a:avLst>
          </a:prstGeom>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5"/>
          </a:lnRef>
          <a:fillRef idx="1">
            <a:schemeClr val="lt1"/>
          </a:fillRef>
          <a:effectRef idx="0">
            <a:schemeClr val="accent5"/>
          </a:effectRef>
          <a:fontRef idx="minor">
            <a:schemeClr val="dk1"/>
          </a:fontRef>
        </p:style>
        <p:txBody>
          <a:bodyPr lIns="90000" tIns="46800" rIns="90000" bIns="46800" anchor="ctr"/>
          <a:lstStyle/>
          <a:p>
            <a:pPr algn="l"/>
            <a:r>
              <a:rPr lang="zh-CN" sz="3600" dirty="0">
                <a:sym typeface="+mn-ea"/>
              </a:rPr>
              <a:t>复式折线统计图与单式折线统计图有什么不同？</a:t>
            </a:r>
            <a:endParaRPr lang="zh-CN" altLang="en-US" sz="3600">
              <a:solidFill>
                <a:schemeClr val="tx1"/>
              </a:solidFill>
            </a:endParaRPr>
          </a:p>
        </p:txBody>
      </p:sp>
      <p:pic>
        <p:nvPicPr>
          <p:cNvPr id="26" name="图片 25"/>
          <p:cNvPicPr>
            <a:picLocks noChangeAspect="1"/>
          </p:cNvPicPr>
          <p:nvPr/>
        </p:nvPicPr>
        <p:blipFill>
          <a:blip r:embed="rId8" cstate="print">
            <a:clrChange>
              <a:clrFrom>
                <a:srgbClr val="FFFFFF">
                  <a:alpha val="100000"/>
                </a:srgbClr>
              </a:clrFrom>
              <a:clrTo>
                <a:srgbClr val="FFFFFF">
                  <a:alpha val="100000"/>
                  <a:alpha val="0"/>
                </a:srgbClr>
              </a:clrTo>
            </a:clrChange>
          </a:blip>
          <a:srcRect l="85101"/>
          <a:stretch>
            <a:fillRect/>
          </a:stretch>
        </p:blipFill>
        <p:spPr>
          <a:xfrm flipH="1">
            <a:off x="2272030" y="4210685"/>
            <a:ext cx="1318895" cy="1871980"/>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wipe(down)">
                                      <p:cBhvr>
                                        <p:cTn id="12" dur="500"/>
                                        <p:tgtEl>
                                          <p:spTgt spid="17412"/>
                                        </p:tgtEl>
                                      </p:cBhvr>
                                    </p:animEffect>
                                  </p:childTnLst>
                                </p:cTn>
                              </p:par>
                              <p:par>
                                <p:cTn id="13" presetID="3" presetClass="entr" presetSubtype="1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linds(horizontal)">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bldLvl="0" animBg="1" autoUpdateAnimBg="0"/>
      <p:bldP spid="10"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grpSp>
        <p:nvGrpSpPr>
          <p:cNvPr id="3" name="组合 15"/>
          <p:cNvGrpSpPr/>
          <p:nvPr/>
        </p:nvGrpSpPr>
        <p:grpSpPr>
          <a:xfrm>
            <a:off x="87313" y="134938"/>
            <a:ext cx="3265487" cy="1131887"/>
            <a:chOff x="3299125" y="3500574"/>
            <a:chExt cx="3265065" cy="1132205"/>
          </a:xfrm>
        </p:grpSpPr>
        <p:grpSp>
          <p:nvGrpSpPr>
            <p:cNvPr id="4" name="组合 16"/>
            <p:cNvGrpSpPr/>
            <p:nvPr/>
          </p:nvGrpSpPr>
          <p:grpSpPr>
            <a:xfrm>
              <a:off x="3802575" y="3500574"/>
              <a:ext cx="2761615" cy="1132205"/>
              <a:chOff x="842" y="129"/>
              <a:chExt cx="4349" cy="1783"/>
            </a:xfrm>
          </p:grpSpPr>
          <p:pic>
            <p:nvPicPr>
              <p:cNvPr id="6" name="图片 18" descr="图片8"/>
              <p:cNvPicPr>
                <a:picLocks noChangeAspect="1"/>
              </p:cNvPicPr>
              <p:nvPr/>
            </p:nvPicPr>
            <p:blipFill>
              <a:blip r:embed="rId3" cstate="print"/>
              <a:stretch>
                <a:fillRect/>
              </a:stretch>
            </p:blipFill>
            <p:spPr>
              <a:xfrm>
                <a:off x="2775" y="129"/>
                <a:ext cx="2416" cy="1783"/>
              </a:xfrm>
              <a:prstGeom prst="rect">
                <a:avLst/>
              </a:prstGeom>
              <a:noFill/>
              <a:ln w="9525">
                <a:noFill/>
              </a:ln>
            </p:spPr>
          </p:pic>
          <p:pic>
            <p:nvPicPr>
              <p:cNvPr id="7" name="图片 19" descr="xzgj"/>
              <p:cNvPicPr>
                <a:picLocks noChangeAspect="1"/>
              </p:cNvPicPr>
              <p:nvPr/>
            </p:nvPicPr>
            <p:blipFill>
              <a:blip r:embed="rId4" cstate="print">
                <a:clrChange>
                  <a:clrFrom>
                    <a:srgbClr val="FFFFFE"/>
                  </a:clrFrom>
                  <a:clrTo>
                    <a:srgbClr val="FFFFFE">
                      <a:alpha val="0"/>
                    </a:srgbClr>
                  </a:clrTo>
                </a:clrChange>
              </a:blip>
              <a:srcRect l="9521" r="61394" b="-4384"/>
              <a:stretch>
                <a:fillRect/>
              </a:stretch>
            </p:blipFill>
            <p:spPr>
              <a:xfrm>
                <a:off x="842" y="520"/>
                <a:ext cx="2359" cy="932"/>
              </a:xfrm>
              <a:prstGeom prst="rect">
                <a:avLst/>
              </a:prstGeom>
              <a:noFill/>
              <a:ln w="9525">
                <a:noFill/>
              </a:ln>
            </p:spPr>
          </p:pic>
        </p:grpSp>
        <p:pic>
          <p:nvPicPr>
            <p:cNvPr id="5" name="图片 17" descr="xkdr"/>
            <p:cNvPicPr>
              <a:picLocks noChangeAspect="1"/>
            </p:cNvPicPr>
            <p:nvPr/>
          </p:nvPicPr>
          <p:blipFill>
            <a:blip r:embed="rId5" cstate="print">
              <a:clrChange>
                <a:clrFrom>
                  <a:srgbClr val="FFFFFE"/>
                </a:clrFrom>
                <a:clrTo>
                  <a:srgbClr val="FFFFFE">
                    <a:alpha val="0"/>
                  </a:srgbClr>
                </a:clrTo>
              </a:clrChange>
            </a:blip>
            <a:srcRect r="90038" b="859"/>
            <a:stretch>
              <a:fillRect/>
            </a:stretch>
          </p:blipFill>
          <p:spPr>
            <a:xfrm>
              <a:off x="3299125" y="3730081"/>
              <a:ext cx="535305" cy="586105"/>
            </a:xfrm>
            <a:prstGeom prst="rect">
              <a:avLst/>
            </a:prstGeom>
            <a:noFill/>
            <a:ln w="9525">
              <a:noFill/>
            </a:ln>
          </p:spPr>
        </p:pic>
      </p:grpSp>
      <p:pic>
        <p:nvPicPr>
          <p:cNvPr id="8"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sp>
        <p:nvSpPr>
          <p:cNvPr id="2" name="文本框 1"/>
          <p:cNvSpPr txBox="1"/>
          <p:nvPr/>
        </p:nvSpPr>
        <p:spPr>
          <a:xfrm>
            <a:off x="1303655" y="1244600"/>
            <a:ext cx="9274175" cy="1124585"/>
          </a:xfrm>
          <a:prstGeom prst="rect">
            <a:avLst/>
          </a:prstGeom>
          <a:noFill/>
        </p:spPr>
        <p:txBody>
          <a:bodyPr wrap="square" rtlCol="0">
            <a:spAutoFit/>
          </a:bodyPr>
          <a:lstStyle/>
          <a:p>
            <a:pPr algn="l">
              <a:lnSpc>
                <a:spcPct val="120000"/>
              </a:lnSpc>
            </a:pPr>
            <a:r>
              <a:rPr lang="zh-CN" altLang="en-US" sz="2800" b="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2800" b="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zh-CN" altLang="en-US" sz="2800" b="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0" noProof="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观察复式折线统计图，你能说说上海出生人口数、死亡人口数的变化趋势吗？</a:t>
            </a:r>
          </a:p>
        </p:txBody>
      </p:sp>
      <p:sp>
        <p:nvSpPr>
          <p:cNvPr id="9" name="文本框 8"/>
          <p:cNvSpPr txBox="1"/>
          <p:nvPr/>
        </p:nvSpPr>
        <p:spPr>
          <a:xfrm>
            <a:off x="1949450" y="2319020"/>
            <a:ext cx="8746490" cy="1641475"/>
          </a:xfrm>
          <a:prstGeom prst="rect">
            <a:avLst/>
          </a:prstGeom>
          <a:noFill/>
        </p:spPr>
        <p:txBody>
          <a:bodyPr wrap="square" rtlCol="0" anchor="t">
            <a:spAutoFit/>
          </a:bodyPr>
          <a:lstStyle/>
          <a:p>
            <a:pPr>
              <a:lnSpc>
                <a:spcPct val="120000"/>
              </a:lnSpc>
            </a:pPr>
            <a:r>
              <a:rPr lang="zh-CN" altLang="en-US" sz="2800" b="0">
                <a:solidFill>
                  <a:srgbClr val="FF0000"/>
                </a:solidFill>
                <a:latin typeface="方正启体简体" panose="03000509000000000000" charset="-122"/>
                <a:ea typeface="方正启体简体" panose="03000509000000000000" charset="-122"/>
                <a:cs typeface="方正启体简体" panose="03000509000000000000" charset="-122"/>
              </a:rPr>
              <a:t>从上一题的复式折线统计图可以看出上海的出生人口数 </a:t>
            </a:r>
            <a:r>
              <a:rPr lang="en-US" altLang="zh-CN" sz="2800" b="0">
                <a:solidFill>
                  <a:srgbClr val="FF0000"/>
                </a:solidFill>
                <a:latin typeface="方正启体简体" panose="03000509000000000000" charset="-122"/>
                <a:ea typeface="方正启体简体" panose="03000509000000000000" charset="-122"/>
                <a:cs typeface="方正启体简体" panose="03000509000000000000" charset="-122"/>
              </a:rPr>
              <a:t>2001-2010</a:t>
            </a:r>
            <a:r>
              <a:rPr lang="zh-CN" altLang="en-US" sz="2800" b="0">
                <a:solidFill>
                  <a:srgbClr val="FF0000"/>
                </a:solidFill>
                <a:latin typeface="方正启体简体" panose="03000509000000000000" charset="-122"/>
                <a:ea typeface="方正启体简体" panose="03000509000000000000" charset="-122"/>
                <a:cs typeface="方正启体简体" panose="03000509000000000000" charset="-122"/>
              </a:rPr>
              <a:t>年的各个年份有升有降，但是整体呈上升趋势，相应的也能看出死亡人口数也呈上升趋势。</a:t>
            </a:r>
          </a:p>
        </p:txBody>
      </p:sp>
      <p:sp>
        <p:nvSpPr>
          <p:cNvPr id="10" name="文本框 9"/>
          <p:cNvSpPr txBox="1"/>
          <p:nvPr/>
        </p:nvSpPr>
        <p:spPr>
          <a:xfrm>
            <a:off x="1211580" y="4142105"/>
            <a:ext cx="9601200" cy="521970"/>
          </a:xfrm>
          <a:prstGeom prst="rect">
            <a:avLst/>
          </a:prstGeom>
          <a:noFill/>
        </p:spPr>
        <p:txBody>
          <a:bodyPr wrap="square" rtlCol="0" anchor="t">
            <a:spAutoFit/>
          </a:bodyPr>
          <a:lstStyle/>
          <a:p>
            <a:r>
              <a:rPr lang="zh-CN" altLang="en-US" sz="2800" b="0">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a:t>
            </a:r>
            <a:r>
              <a:rPr lang="en-US" altLang="zh-CN" sz="2800" b="0">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2</a:t>
            </a:r>
            <a:r>
              <a:rPr lang="zh-CN" altLang="en-US" sz="2800" b="0">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）每年的出生人口数和死亡人口数之间存在什么关系？</a:t>
            </a:r>
          </a:p>
        </p:txBody>
      </p:sp>
      <p:sp>
        <p:nvSpPr>
          <p:cNvPr id="11" name="文本框 10"/>
          <p:cNvSpPr txBox="1"/>
          <p:nvPr/>
        </p:nvSpPr>
        <p:spPr>
          <a:xfrm>
            <a:off x="1818640" y="4725670"/>
            <a:ext cx="9281160" cy="1512570"/>
          </a:xfrm>
          <a:prstGeom prst="rect">
            <a:avLst/>
          </a:prstGeom>
          <a:noFill/>
        </p:spPr>
        <p:txBody>
          <a:bodyPr wrap="square" rtlCol="0" anchor="t">
            <a:spAutoFit/>
          </a:bodyPr>
          <a:lstStyle/>
          <a:p>
            <a:pPr>
              <a:lnSpc>
                <a:spcPct val="110000"/>
              </a:lnSpc>
            </a:pPr>
            <a:r>
              <a:rPr lang="zh-CN" altLang="en-US" sz="2800" b="0">
                <a:solidFill>
                  <a:srgbClr val="FF0000"/>
                </a:solidFill>
                <a:latin typeface="方正启体简体" panose="03000509000000000000" charset="-122"/>
                <a:ea typeface="方正启体简体" panose="03000509000000000000" charset="-122"/>
              </a:rPr>
              <a:t>从上一题的复式折线统计图中可以看出上海市每年的死亡人口数比出生人口数多，出生人口数和死亡人口数之差是人口自然增长数，说明上海人口数呈现负增长的现象。</a:t>
            </a:r>
          </a:p>
        </p:txBody>
      </p:sp>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0"/>
                                        </p:tgtEl>
                                        <p:attrNameLst>
                                          <p:attrName>style.visibility</p:attrName>
                                        </p:attrNameLst>
                                      </p:cBhvr>
                                      <p:to>
                                        <p:strVal val="visible"/>
                                      </p:to>
                                    </p:set>
                                    <p:anim calcmode="discrete" valueType="clr">
                                      <p:cBhvr override="childStyle">
                                        <p:cTn id="19"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0"/>
                                        </p:tgtEl>
                                        <p:attrNameLst>
                                          <p:attrName>fillcolor</p:attrName>
                                        </p:attrNameLst>
                                      </p:cBhvr>
                                      <p:tavLst>
                                        <p:tav tm="0">
                                          <p:val>
                                            <p:clrVal>
                                              <a:schemeClr val="accent2"/>
                                            </p:clrVal>
                                          </p:val>
                                        </p:tav>
                                        <p:tav tm="50000">
                                          <p:val>
                                            <p:clrVal>
                                              <a:schemeClr val="hlink"/>
                                            </p:clrVal>
                                          </p:val>
                                        </p:tav>
                                      </p:tavLst>
                                    </p:anim>
                                    <p:set>
                                      <p:cBhvr>
                                        <p:cTn id="21" dur="80"/>
                                        <p:tgtEl>
                                          <p:spTgt spid="10"/>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grpSp>
        <p:nvGrpSpPr>
          <p:cNvPr id="3" name="组合 15"/>
          <p:cNvGrpSpPr/>
          <p:nvPr/>
        </p:nvGrpSpPr>
        <p:grpSpPr>
          <a:xfrm>
            <a:off x="87313" y="134938"/>
            <a:ext cx="3265487" cy="1131887"/>
            <a:chOff x="3299125" y="3500574"/>
            <a:chExt cx="3265065" cy="1132205"/>
          </a:xfrm>
        </p:grpSpPr>
        <p:grpSp>
          <p:nvGrpSpPr>
            <p:cNvPr id="4" name="组合 16"/>
            <p:cNvGrpSpPr/>
            <p:nvPr/>
          </p:nvGrpSpPr>
          <p:grpSpPr>
            <a:xfrm>
              <a:off x="3802575" y="3500574"/>
              <a:ext cx="2761615" cy="1132205"/>
              <a:chOff x="842" y="129"/>
              <a:chExt cx="4349" cy="1783"/>
            </a:xfrm>
          </p:grpSpPr>
          <p:pic>
            <p:nvPicPr>
              <p:cNvPr id="6" name="图片 18" descr="图片8"/>
              <p:cNvPicPr>
                <a:picLocks noChangeAspect="1"/>
              </p:cNvPicPr>
              <p:nvPr/>
            </p:nvPicPr>
            <p:blipFill>
              <a:blip r:embed="rId3" cstate="print"/>
              <a:stretch>
                <a:fillRect/>
              </a:stretch>
            </p:blipFill>
            <p:spPr>
              <a:xfrm>
                <a:off x="2775" y="129"/>
                <a:ext cx="2416" cy="1783"/>
              </a:xfrm>
              <a:prstGeom prst="rect">
                <a:avLst/>
              </a:prstGeom>
              <a:noFill/>
              <a:ln w="9525">
                <a:noFill/>
              </a:ln>
            </p:spPr>
          </p:pic>
          <p:pic>
            <p:nvPicPr>
              <p:cNvPr id="7" name="图片 19" descr="xzgj"/>
              <p:cNvPicPr>
                <a:picLocks noChangeAspect="1"/>
              </p:cNvPicPr>
              <p:nvPr/>
            </p:nvPicPr>
            <p:blipFill>
              <a:blip r:embed="rId4" cstate="print">
                <a:clrChange>
                  <a:clrFrom>
                    <a:srgbClr val="FFFFFE"/>
                  </a:clrFrom>
                  <a:clrTo>
                    <a:srgbClr val="FFFFFE">
                      <a:alpha val="0"/>
                    </a:srgbClr>
                  </a:clrTo>
                </a:clrChange>
              </a:blip>
              <a:srcRect l="9521" r="61394" b="-4384"/>
              <a:stretch>
                <a:fillRect/>
              </a:stretch>
            </p:blipFill>
            <p:spPr>
              <a:xfrm>
                <a:off x="842" y="520"/>
                <a:ext cx="2359" cy="932"/>
              </a:xfrm>
              <a:prstGeom prst="rect">
                <a:avLst/>
              </a:prstGeom>
              <a:noFill/>
              <a:ln w="9525">
                <a:noFill/>
              </a:ln>
            </p:spPr>
          </p:pic>
        </p:grpSp>
        <p:pic>
          <p:nvPicPr>
            <p:cNvPr id="5" name="图片 17" descr="xkdr"/>
            <p:cNvPicPr>
              <a:picLocks noChangeAspect="1"/>
            </p:cNvPicPr>
            <p:nvPr/>
          </p:nvPicPr>
          <p:blipFill>
            <a:blip r:embed="rId5" cstate="print">
              <a:clrChange>
                <a:clrFrom>
                  <a:srgbClr val="FFFFFE"/>
                </a:clrFrom>
                <a:clrTo>
                  <a:srgbClr val="FFFFFE">
                    <a:alpha val="0"/>
                  </a:srgbClr>
                </a:clrTo>
              </a:clrChange>
            </a:blip>
            <a:srcRect r="90038" b="859"/>
            <a:stretch>
              <a:fillRect/>
            </a:stretch>
          </p:blipFill>
          <p:spPr>
            <a:xfrm>
              <a:off x="3299125" y="3730081"/>
              <a:ext cx="535305" cy="586105"/>
            </a:xfrm>
            <a:prstGeom prst="rect">
              <a:avLst/>
            </a:prstGeom>
            <a:noFill/>
            <a:ln w="9525">
              <a:noFill/>
            </a:ln>
          </p:spPr>
        </p:pic>
      </p:grpSp>
      <p:pic>
        <p:nvPicPr>
          <p:cNvPr id="8"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sp>
        <p:nvSpPr>
          <p:cNvPr id="2" name="文本框 1"/>
          <p:cNvSpPr txBox="1"/>
          <p:nvPr/>
        </p:nvSpPr>
        <p:spPr>
          <a:xfrm>
            <a:off x="1302385" y="1109980"/>
            <a:ext cx="9816465" cy="1296670"/>
          </a:xfrm>
          <a:prstGeom prst="rect">
            <a:avLst/>
          </a:prstGeom>
          <a:noFill/>
        </p:spPr>
        <p:txBody>
          <a:bodyPr wrap="square" rtlCol="0" anchor="t">
            <a:spAutoFit/>
          </a:bodyPr>
          <a:lstStyle/>
          <a:p>
            <a:pPr>
              <a:lnSpc>
                <a:spcPct val="140000"/>
              </a:lnSpc>
            </a:pPr>
            <a:r>
              <a:rPr lang="zh-CN" altLang="en-US" sz="2800" b="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2800" b="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3</a:t>
            </a:r>
            <a:r>
              <a:rPr lang="zh-CN" altLang="en-US" sz="2800" b="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）结合全国 </a:t>
            </a:r>
            <a:r>
              <a:rPr lang="en-US" altLang="zh-CN" sz="2800" b="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2001-2010</a:t>
            </a:r>
            <a:r>
              <a:rPr lang="zh-CN" altLang="en-US" sz="2800" b="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年出生人口数和死亡人口数统计表，你能发现什么共同的规律吗？</a:t>
            </a:r>
          </a:p>
        </p:txBody>
      </p:sp>
      <p:pic>
        <p:nvPicPr>
          <p:cNvPr id="17410" name="Picture 4"/>
          <p:cNvPicPr>
            <a:picLocks noChangeAspect="1"/>
          </p:cNvPicPr>
          <p:nvPr/>
        </p:nvPicPr>
        <p:blipFill>
          <a:blip r:embed="rId7" cstate="print"/>
          <a:stretch>
            <a:fillRect/>
          </a:stretch>
        </p:blipFill>
        <p:spPr>
          <a:xfrm>
            <a:off x="1818323" y="2406333"/>
            <a:ext cx="9144000" cy="1309687"/>
          </a:xfrm>
          <a:prstGeom prst="rect">
            <a:avLst/>
          </a:prstGeom>
          <a:noFill/>
          <a:ln w="9525">
            <a:noFill/>
          </a:ln>
        </p:spPr>
      </p:pic>
      <p:sp>
        <p:nvSpPr>
          <p:cNvPr id="9" name="文本框 8"/>
          <p:cNvSpPr txBox="1"/>
          <p:nvPr/>
        </p:nvSpPr>
        <p:spPr>
          <a:xfrm>
            <a:off x="1442085" y="3821430"/>
            <a:ext cx="10271760" cy="2675255"/>
          </a:xfrm>
          <a:prstGeom prst="rect">
            <a:avLst/>
          </a:prstGeom>
          <a:noFill/>
        </p:spPr>
        <p:txBody>
          <a:bodyPr wrap="square" rtlCol="0" anchor="t">
            <a:spAutoFit/>
          </a:bodyPr>
          <a:lstStyle/>
          <a:p>
            <a:pPr>
              <a:lnSpc>
                <a:spcPct val="120000"/>
              </a:lnSpc>
            </a:pPr>
            <a:r>
              <a:rPr lang="zh-CN" altLang="en-US" sz="2800" b="0">
                <a:latin typeface="方正启体简体" panose="03000509000000000000" charset="-122"/>
                <a:ea typeface="方正启体简体" panose="03000509000000000000" charset="-122"/>
                <a:cs typeface="方正启体简体" panose="03000509000000000000" charset="-122"/>
              </a:rPr>
              <a:t>观察全国 </a:t>
            </a:r>
            <a:r>
              <a:rPr lang="en-US" altLang="zh-CN" sz="2800" b="0">
                <a:latin typeface="方正启体简体" panose="03000509000000000000" charset="-122"/>
                <a:ea typeface="方正启体简体" panose="03000509000000000000" charset="-122"/>
                <a:cs typeface="方正启体简体" panose="03000509000000000000" charset="-122"/>
              </a:rPr>
              <a:t>2001-2010</a:t>
            </a:r>
            <a:r>
              <a:rPr lang="zh-CN" altLang="en-US" sz="2800" b="0">
                <a:latin typeface="方正启体简体" panose="03000509000000000000" charset="-122"/>
                <a:ea typeface="方正启体简体" panose="03000509000000000000" charset="-122"/>
                <a:cs typeface="方正启体简体" panose="03000509000000000000" charset="-122"/>
              </a:rPr>
              <a:t> 年出生人口数和死亡人口数统计表可以发现：全国</a:t>
            </a:r>
            <a:r>
              <a:rPr lang="en-US" altLang="zh-CN" sz="2800" b="0">
                <a:latin typeface="方正启体简体" panose="03000509000000000000" charset="-122"/>
                <a:ea typeface="方正启体简体" panose="03000509000000000000" charset="-122"/>
                <a:cs typeface="方正启体简体" panose="03000509000000000000" charset="-122"/>
                <a:sym typeface="+mn-ea"/>
              </a:rPr>
              <a:t>2001-2010</a:t>
            </a:r>
            <a:r>
              <a:rPr lang="zh-CN" altLang="en-US" sz="2800" b="0">
                <a:latin typeface="方正启体简体" panose="03000509000000000000" charset="-122"/>
                <a:ea typeface="方正启体简体" panose="03000509000000000000" charset="-122"/>
                <a:cs typeface="方正启体简体" panose="03000509000000000000" charset="-122"/>
              </a:rPr>
              <a:t>年出生人口数整体呈下降趋势，死亡人口数整体呈上升趋势，但是每年的出生人口数都大于死亡人口数，人口自然增长数越来越小，所以上海和全国人口情况的共同规律是死亡人口数呈上升趋势。</a:t>
            </a:r>
          </a:p>
        </p:txBody>
      </p:sp>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7410"/>
                                        </p:tgtEl>
                                        <p:attrNameLst>
                                          <p:attrName>style.visibility</p:attrName>
                                        </p:attrNameLst>
                                      </p:cBhvr>
                                      <p:to>
                                        <p:strVal val="visible"/>
                                      </p:to>
                                    </p:set>
                                    <p:animEffect transition="in" filter="wipe(down)">
                                      <p:cBhvr>
                                        <p:cTn id="14" dur="500"/>
                                        <p:tgtEl>
                                          <p:spTgt spid="1741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grpSp>
        <p:nvGrpSpPr>
          <p:cNvPr id="3" name="组合 15"/>
          <p:cNvGrpSpPr/>
          <p:nvPr/>
        </p:nvGrpSpPr>
        <p:grpSpPr>
          <a:xfrm>
            <a:off x="87313" y="134938"/>
            <a:ext cx="3265487" cy="1131887"/>
            <a:chOff x="3299125" y="3500574"/>
            <a:chExt cx="3265065" cy="1132205"/>
          </a:xfrm>
        </p:grpSpPr>
        <p:grpSp>
          <p:nvGrpSpPr>
            <p:cNvPr id="4" name="组合 16"/>
            <p:cNvGrpSpPr/>
            <p:nvPr/>
          </p:nvGrpSpPr>
          <p:grpSpPr>
            <a:xfrm>
              <a:off x="3802575" y="3500574"/>
              <a:ext cx="2761615" cy="1132205"/>
              <a:chOff x="842" y="129"/>
              <a:chExt cx="4349" cy="1783"/>
            </a:xfrm>
          </p:grpSpPr>
          <p:pic>
            <p:nvPicPr>
              <p:cNvPr id="6" name="图片 18" descr="图片8"/>
              <p:cNvPicPr>
                <a:picLocks noChangeAspect="1"/>
              </p:cNvPicPr>
              <p:nvPr/>
            </p:nvPicPr>
            <p:blipFill>
              <a:blip r:embed="rId3" cstate="print"/>
              <a:stretch>
                <a:fillRect/>
              </a:stretch>
            </p:blipFill>
            <p:spPr>
              <a:xfrm>
                <a:off x="2775" y="129"/>
                <a:ext cx="2416" cy="1783"/>
              </a:xfrm>
              <a:prstGeom prst="rect">
                <a:avLst/>
              </a:prstGeom>
              <a:noFill/>
              <a:ln w="9525">
                <a:noFill/>
              </a:ln>
            </p:spPr>
          </p:pic>
          <p:pic>
            <p:nvPicPr>
              <p:cNvPr id="7" name="图片 19" descr="xzgj"/>
              <p:cNvPicPr>
                <a:picLocks noChangeAspect="1"/>
              </p:cNvPicPr>
              <p:nvPr/>
            </p:nvPicPr>
            <p:blipFill>
              <a:blip r:embed="rId4" cstate="print">
                <a:clrChange>
                  <a:clrFrom>
                    <a:srgbClr val="FFFFFE"/>
                  </a:clrFrom>
                  <a:clrTo>
                    <a:srgbClr val="FFFFFE">
                      <a:alpha val="0"/>
                    </a:srgbClr>
                  </a:clrTo>
                </a:clrChange>
              </a:blip>
              <a:srcRect l="9521" r="61394" b="-4384"/>
              <a:stretch>
                <a:fillRect/>
              </a:stretch>
            </p:blipFill>
            <p:spPr>
              <a:xfrm>
                <a:off x="842" y="520"/>
                <a:ext cx="2359" cy="932"/>
              </a:xfrm>
              <a:prstGeom prst="rect">
                <a:avLst/>
              </a:prstGeom>
              <a:noFill/>
              <a:ln w="9525">
                <a:noFill/>
              </a:ln>
            </p:spPr>
          </p:pic>
        </p:grpSp>
        <p:pic>
          <p:nvPicPr>
            <p:cNvPr id="5" name="图片 17" descr="xkdr"/>
            <p:cNvPicPr>
              <a:picLocks noChangeAspect="1"/>
            </p:cNvPicPr>
            <p:nvPr/>
          </p:nvPicPr>
          <p:blipFill>
            <a:blip r:embed="rId5" cstate="print">
              <a:clrChange>
                <a:clrFrom>
                  <a:srgbClr val="FFFFFE"/>
                </a:clrFrom>
                <a:clrTo>
                  <a:srgbClr val="FFFFFE">
                    <a:alpha val="0"/>
                  </a:srgbClr>
                </a:clrTo>
              </a:clrChange>
            </a:blip>
            <a:srcRect r="90038" b="859"/>
            <a:stretch>
              <a:fillRect/>
            </a:stretch>
          </p:blipFill>
          <p:spPr>
            <a:xfrm>
              <a:off x="3299125" y="3730081"/>
              <a:ext cx="535305" cy="586105"/>
            </a:xfrm>
            <a:prstGeom prst="rect">
              <a:avLst/>
            </a:prstGeom>
            <a:noFill/>
            <a:ln w="9525">
              <a:noFill/>
            </a:ln>
          </p:spPr>
        </p:pic>
      </p:grpSp>
      <p:pic>
        <p:nvPicPr>
          <p:cNvPr id="8"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sp>
        <p:nvSpPr>
          <p:cNvPr id="10243" name="Text Box 3"/>
          <p:cNvSpPr txBox="1">
            <a:spLocks noChangeArrowheads="1"/>
          </p:cNvSpPr>
          <p:nvPr/>
        </p:nvSpPr>
        <p:spPr bwMode="auto">
          <a:xfrm>
            <a:off x="3522345" y="837565"/>
            <a:ext cx="7148830" cy="52197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zh-CN"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制作</a:t>
            </a:r>
            <a:r>
              <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折线统计图</a:t>
            </a:r>
            <a:r>
              <a:rPr lang="zh-CN"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时</a:t>
            </a:r>
            <a:r>
              <a:rPr lang="zh-CN"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应该注意些什么呢</a:t>
            </a:r>
            <a:r>
              <a:rPr lang="en-US"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45" name="Text Box 5"/>
          <p:cNvSpPr txBox="1">
            <a:spLocks noChangeArrowheads="1"/>
          </p:cNvSpPr>
          <p:nvPr/>
        </p:nvSpPr>
        <p:spPr bwMode="auto">
          <a:xfrm>
            <a:off x="1087120" y="1503680"/>
            <a:ext cx="10486390" cy="521970"/>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横轴:一般用于标明时间的前后,每个时间段都要平均分。</a:t>
            </a:r>
          </a:p>
        </p:txBody>
      </p:sp>
      <p:sp>
        <p:nvSpPr>
          <p:cNvPr id="10" name="Text Box 5"/>
          <p:cNvSpPr txBox="1">
            <a:spLocks noChangeArrowheads="1"/>
          </p:cNvSpPr>
          <p:nvPr/>
        </p:nvSpPr>
        <p:spPr bwMode="auto">
          <a:xfrm>
            <a:off x="1085850" y="2202180"/>
            <a:ext cx="10486390" cy="953135"/>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8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纵轴</a:t>
            </a:r>
            <a:r>
              <a:rPr 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需要标明数据</a:t>
            </a:r>
            <a:r>
              <a:rPr lang="zh-CN" altLang="en-US"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单位长度表示的数据大小要一致</a:t>
            </a:r>
            <a:r>
              <a:rPr lang="zh-CN" altLang="en-US"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一般最高数据比统计到的最高数据稍高一些</a:t>
            </a:r>
            <a:r>
              <a:rPr lang="en-US"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和条形统计图相同</a:t>
            </a:r>
            <a:r>
              <a:rPr lang="en-US" altLang="zh-CN" sz="28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Text Box 5"/>
          <p:cNvSpPr txBox="1">
            <a:spLocks noChangeArrowheads="1"/>
          </p:cNvSpPr>
          <p:nvPr/>
        </p:nvSpPr>
        <p:spPr bwMode="auto">
          <a:xfrm>
            <a:off x="1087120" y="3312160"/>
            <a:ext cx="10486390" cy="1383665"/>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8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描</a:t>
            </a:r>
            <a:r>
              <a:rPr lang="zh-CN"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点、连线</a:t>
            </a:r>
            <a:r>
              <a:rPr lang="zh-CN" altLang="en-US"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要看清横轴、纵轴进行描点</a:t>
            </a:r>
            <a:r>
              <a:rPr lang="zh-CN" altLang="en-US"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当纵轴上的数据没有直接对应时</a:t>
            </a:r>
            <a:r>
              <a:rPr lang="zh-CN" altLang="en-US"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要在纵轴上平分后再点</a:t>
            </a:r>
            <a:r>
              <a:rPr lang="zh-CN" altLang="en-US"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在点与点之间连线时不能漏掉或连错。</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 Box 5"/>
          <p:cNvSpPr txBox="1">
            <a:spLocks noChangeArrowheads="1"/>
          </p:cNvSpPr>
          <p:nvPr/>
        </p:nvSpPr>
        <p:spPr bwMode="auto">
          <a:xfrm>
            <a:off x="1085850" y="4810125"/>
            <a:ext cx="10486390" cy="953135"/>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8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标注</a:t>
            </a:r>
            <a:r>
              <a:rPr lang="zh-CN"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数据</a:t>
            </a:r>
            <a:r>
              <a:rPr 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要在所描的点的上边或下边写上数据</a:t>
            </a:r>
            <a:r>
              <a:rPr lang="zh-CN" altLang="en-US"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不要写在折线上。</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ext Box 5"/>
          <p:cNvSpPr txBox="1">
            <a:spLocks noChangeArrowheads="1"/>
          </p:cNvSpPr>
          <p:nvPr/>
        </p:nvSpPr>
        <p:spPr bwMode="auto">
          <a:xfrm>
            <a:off x="1041400" y="5901690"/>
            <a:ext cx="10486390" cy="521970"/>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sz="28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制表日期和单位最好标注上。</a:t>
            </a:r>
          </a:p>
        </p:txBody>
      </p:sp>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0245"/>
                                        </p:tgtEl>
                                        <p:attrNameLst>
                                          <p:attrName>style.visibility</p:attrName>
                                        </p:attrNameLst>
                                      </p:cBhvr>
                                      <p:to>
                                        <p:strVal val="visible"/>
                                      </p:to>
                                    </p:set>
                                    <p:anim calcmode="discrete" valueType="clr">
                                      <p:cBhvr override="childStyle">
                                        <p:cTn id="13" dur="80"/>
                                        <p:tgtEl>
                                          <p:spTgt spid="10245"/>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245"/>
                                        </p:tgtEl>
                                        <p:attrNameLst>
                                          <p:attrName>fillcolor</p:attrName>
                                        </p:attrNameLst>
                                      </p:cBhvr>
                                      <p:tavLst>
                                        <p:tav tm="0">
                                          <p:val>
                                            <p:clrVal>
                                              <a:schemeClr val="accent2"/>
                                            </p:clrVal>
                                          </p:val>
                                        </p:tav>
                                        <p:tav tm="50000">
                                          <p:val>
                                            <p:clrVal>
                                              <a:schemeClr val="hlink"/>
                                            </p:clrVal>
                                          </p:val>
                                        </p:tav>
                                      </p:tavLst>
                                    </p:anim>
                                    <p:set>
                                      <p:cBhvr>
                                        <p:cTn id="15" dur="80"/>
                                        <p:tgtEl>
                                          <p:spTgt spid="10245"/>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10"/>
                                        </p:tgtEl>
                                        <p:attrNameLst>
                                          <p:attrName>style.visibility</p:attrName>
                                        </p:attrNameLst>
                                      </p:cBhvr>
                                      <p:to>
                                        <p:strVal val="visible"/>
                                      </p:to>
                                    </p:set>
                                    <p:anim calcmode="discrete" valueType="clr">
                                      <p:cBhvr override="childStyle">
                                        <p:cTn id="20"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0"/>
                                        </p:tgtEl>
                                        <p:attrNameLst>
                                          <p:attrName>fillcolor</p:attrName>
                                        </p:attrNameLst>
                                      </p:cBhvr>
                                      <p:tavLst>
                                        <p:tav tm="0">
                                          <p:val>
                                            <p:clrVal>
                                              <a:schemeClr val="accent2"/>
                                            </p:clrVal>
                                          </p:val>
                                        </p:tav>
                                        <p:tav tm="50000">
                                          <p:val>
                                            <p:clrVal>
                                              <a:schemeClr val="hlink"/>
                                            </p:clrVal>
                                          </p:val>
                                        </p:tav>
                                      </p:tavLst>
                                    </p:anim>
                                    <p:set>
                                      <p:cBhvr>
                                        <p:cTn id="22" dur="80"/>
                                        <p:tgtEl>
                                          <p:spTgt spid="10"/>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11"/>
                                        </p:tgtEl>
                                        <p:attrNameLst>
                                          <p:attrName>style.visibility</p:attrName>
                                        </p:attrNameLst>
                                      </p:cBhvr>
                                      <p:to>
                                        <p:strVal val="visible"/>
                                      </p:to>
                                    </p:set>
                                    <p:anim calcmode="discrete" valueType="clr">
                                      <p:cBhvr override="childStyle">
                                        <p:cTn id="2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1"/>
                                        </p:tgtEl>
                                        <p:attrNameLst>
                                          <p:attrName>fillcolor</p:attrName>
                                        </p:attrNameLst>
                                      </p:cBhvr>
                                      <p:tavLst>
                                        <p:tav tm="0">
                                          <p:val>
                                            <p:clrVal>
                                              <a:schemeClr val="accent2"/>
                                            </p:clrVal>
                                          </p:val>
                                        </p:tav>
                                        <p:tav tm="50000">
                                          <p:val>
                                            <p:clrVal>
                                              <a:schemeClr val="hlink"/>
                                            </p:clrVal>
                                          </p:val>
                                        </p:tav>
                                      </p:tavLst>
                                    </p:anim>
                                    <p:set>
                                      <p:cBhvr>
                                        <p:cTn id="29" dur="80"/>
                                        <p:tgtEl>
                                          <p:spTgt spid="11"/>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12"/>
                                        </p:tgtEl>
                                        <p:attrNameLst>
                                          <p:attrName>style.visibility</p:attrName>
                                        </p:attrNameLst>
                                      </p:cBhvr>
                                      <p:to>
                                        <p:strVal val="visible"/>
                                      </p:to>
                                    </p:set>
                                    <p:anim calcmode="discrete" valueType="clr">
                                      <p:cBhvr override="childStyle">
                                        <p:cTn id="34"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12"/>
                                        </p:tgtEl>
                                        <p:attrNameLst>
                                          <p:attrName>fillcolor</p:attrName>
                                        </p:attrNameLst>
                                      </p:cBhvr>
                                      <p:tavLst>
                                        <p:tav tm="0">
                                          <p:val>
                                            <p:clrVal>
                                              <a:schemeClr val="accent2"/>
                                            </p:clrVal>
                                          </p:val>
                                        </p:tav>
                                        <p:tav tm="50000">
                                          <p:val>
                                            <p:clrVal>
                                              <a:schemeClr val="hlink"/>
                                            </p:clrVal>
                                          </p:val>
                                        </p:tav>
                                      </p:tavLst>
                                    </p:anim>
                                    <p:set>
                                      <p:cBhvr>
                                        <p:cTn id="36" dur="80"/>
                                        <p:tgtEl>
                                          <p:spTgt spid="12"/>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13"/>
                                        </p:tgtEl>
                                        <p:attrNameLst>
                                          <p:attrName>style.visibility</p:attrName>
                                        </p:attrNameLst>
                                      </p:cBhvr>
                                      <p:to>
                                        <p:strVal val="visible"/>
                                      </p:to>
                                    </p:set>
                                    <p:anim calcmode="discrete" valueType="clr">
                                      <p:cBhvr override="childStyle">
                                        <p:cTn id="41"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3"/>
                                        </p:tgtEl>
                                        <p:attrNameLst>
                                          <p:attrName>fillcolor</p:attrName>
                                        </p:attrNameLst>
                                      </p:cBhvr>
                                      <p:tavLst>
                                        <p:tav tm="0">
                                          <p:val>
                                            <p:clrVal>
                                              <a:schemeClr val="accent2"/>
                                            </p:clrVal>
                                          </p:val>
                                        </p:tav>
                                        <p:tav tm="50000">
                                          <p:val>
                                            <p:clrVal>
                                              <a:schemeClr val="hlink"/>
                                            </p:clrVal>
                                          </p:val>
                                        </p:tav>
                                      </p:tavLst>
                                    </p:anim>
                                    <p:set>
                                      <p:cBhvr>
                                        <p:cTn id="43" dur="80"/>
                                        <p:tgtEl>
                                          <p:spTgt spid="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ldLvl="0" animBg="1" autoUpdateAnimBg="0"/>
      <p:bldP spid="10245" grpId="0" bldLvl="0" animBg="1" autoUpdateAnimBg="0"/>
      <p:bldP spid="10" grpId="0" bldLvl="0" animBg="1" autoUpdateAnimBg="0"/>
      <p:bldP spid="11" grpId="0" bldLvl="0" animBg="1" autoUpdateAnimBg="0"/>
      <p:bldP spid="12" grpId="0" bldLvl="0" animBg="1" autoUpdateAnimBg="0"/>
      <p:bldP spid="13"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pic>
        <p:nvPicPr>
          <p:cNvPr id="8"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grpSp>
        <p:nvGrpSpPr>
          <p:cNvPr id="187" name="组合 15"/>
          <p:cNvGrpSpPr/>
          <p:nvPr/>
        </p:nvGrpSpPr>
        <p:grpSpPr>
          <a:xfrm>
            <a:off x="87313" y="134938"/>
            <a:ext cx="3265487" cy="1131887"/>
            <a:chOff x="3299125" y="3500574"/>
            <a:chExt cx="3265065" cy="1132205"/>
          </a:xfrm>
        </p:grpSpPr>
        <p:grpSp>
          <p:nvGrpSpPr>
            <p:cNvPr id="188" name="组合 16"/>
            <p:cNvGrpSpPr/>
            <p:nvPr/>
          </p:nvGrpSpPr>
          <p:grpSpPr>
            <a:xfrm>
              <a:off x="3802575" y="3500574"/>
              <a:ext cx="2761615" cy="1132205"/>
              <a:chOff x="842" y="129"/>
              <a:chExt cx="4349" cy="1783"/>
            </a:xfrm>
          </p:grpSpPr>
          <p:pic>
            <p:nvPicPr>
              <p:cNvPr id="190" name="图片 18" descr="图片8"/>
              <p:cNvPicPr>
                <a:picLocks noChangeAspect="1"/>
              </p:cNvPicPr>
              <p:nvPr/>
            </p:nvPicPr>
            <p:blipFill>
              <a:blip r:embed="rId7" cstate="print"/>
              <a:stretch>
                <a:fillRect/>
              </a:stretch>
            </p:blipFill>
            <p:spPr>
              <a:xfrm>
                <a:off x="2775" y="129"/>
                <a:ext cx="2416" cy="1783"/>
              </a:xfrm>
              <a:prstGeom prst="rect">
                <a:avLst/>
              </a:prstGeom>
              <a:noFill/>
              <a:ln w="9525">
                <a:noFill/>
              </a:ln>
            </p:spPr>
          </p:pic>
          <p:pic>
            <p:nvPicPr>
              <p:cNvPr id="191" name="图片 19" descr="xzgj"/>
              <p:cNvPicPr>
                <a:picLocks noChangeAspect="1"/>
              </p:cNvPicPr>
              <p:nvPr/>
            </p:nvPicPr>
            <p:blipFill>
              <a:blip r:embed="rId8" cstate="print">
                <a:clrChange>
                  <a:clrFrom>
                    <a:srgbClr val="FFFFFE"/>
                  </a:clrFrom>
                  <a:clrTo>
                    <a:srgbClr val="FFFFFE">
                      <a:alpha val="0"/>
                    </a:srgbClr>
                  </a:clrTo>
                </a:clrChange>
              </a:blip>
              <a:srcRect l="9521" r="61394" b="-4384"/>
              <a:stretch>
                <a:fillRect/>
              </a:stretch>
            </p:blipFill>
            <p:spPr>
              <a:xfrm>
                <a:off x="842" y="520"/>
                <a:ext cx="2359" cy="932"/>
              </a:xfrm>
              <a:prstGeom prst="rect">
                <a:avLst/>
              </a:prstGeom>
              <a:noFill/>
              <a:ln w="9525">
                <a:noFill/>
              </a:ln>
            </p:spPr>
          </p:pic>
        </p:grpSp>
        <p:pic>
          <p:nvPicPr>
            <p:cNvPr id="189" name="图片 17" descr="xkdr"/>
            <p:cNvPicPr>
              <a:picLocks noChangeAspect="1"/>
            </p:cNvPicPr>
            <p:nvPr/>
          </p:nvPicPr>
          <p:blipFill>
            <a:blip r:embed="rId9" cstate="print">
              <a:clrChange>
                <a:clrFrom>
                  <a:srgbClr val="FFFFFE"/>
                </a:clrFrom>
                <a:clrTo>
                  <a:srgbClr val="FFFFFE">
                    <a:alpha val="0"/>
                  </a:srgbClr>
                </a:clrTo>
              </a:clrChange>
            </a:blip>
            <a:srcRect r="90038" b="859"/>
            <a:stretch>
              <a:fillRect/>
            </a:stretch>
          </p:blipFill>
          <p:spPr>
            <a:xfrm>
              <a:off x="3299125" y="3730081"/>
              <a:ext cx="535305" cy="586105"/>
            </a:xfrm>
            <a:prstGeom prst="rect">
              <a:avLst/>
            </a:prstGeom>
            <a:noFill/>
            <a:ln w="9525">
              <a:noFill/>
            </a:ln>
          </p:spPr>
        </p:pic>
      </p:grpSp>
      <p:sp>
        <p:nvSpPr>
          <p:cNvPr id="3" name="MH_Other_1"/>
          <p:cNvSpPr/>
          <p:nvPr>
            <p:custDataLst>
              <p:tags r:id="rId1"/>
            </p:custDataLst>
          </p:nvPr>
        </p:nvSpPr>
        <p:spPr>
          <a:xfrm rot="20387656">
            <a:off x="766989" y="1499015"/>
            <a:ext cx="1646238"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ln>
            <a:solidFill>
              <a:schemeClr val="accent6"/>
            </a:solidFill>
          </a:ln>
        </p:spPr>
        <p:style>
          <a:lnRef idx="1">
            <a:schemeClr val="accent4"/>
          </a:lnRef>
          <a:fillRef idx="0">
            <a:schemeClr val="accent4"/>
          </a:fillRef>
          <a:effectRef idx="0">
            <a:schemeClr val="accent4"/>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cs"/>
            </a:endParaRPr>
          </a:p>
        </p:txBody>
      </p:sp>
      <p:sp>
        <p:nvSpPr>
          <p:cNvPr id="4" name="MH_SubTitle_1"/>
          <p:cNvSpPr/>
          <p:nvPr>
            <p:custDataLst>
              <p:tags r:id="rId2"/>
            </p:custDataLst>
          </p:nvPr>
        </p:nvSpPr>
        <p:spPr>
          <a:xfrm rot="20976448">
            <a:off x="395746" y="2240720"/>
            <a:ext cx="2388723" cy="831161"/>
          </a:xfrm>
          <a:prstGeom prst="roundRect">
            <a:avLst>
              <a:gd name="adj" fmla="val 11293"/>
            </a:avLst>
          </a:prstGeom>
          <a:solidFill>
            <a:schemeClr val="accent6"/>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200" dirty="0">
                <a:solidFill>
                  <a:srgbClr val="FFFFFF"/>
                </a:solidFill>
                <a:latin typeface="微软雅黑" panose="020B0503020204020204" pitchFamily="34" charset="-122"/>
                <a:ea typeface="微软雅黑" panose="020B0503020204020204" pitchFamily="34" charset="-122"/>
              </a:rPr>
              <a:t>巩固练习</a:t>
            </a:r>
            <a:endParaRPr kumimoji="0" lang="zh-CN" altLang="en-US" sz="32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MH_Other_2"/>
          <p:cNvSpPr/>
          <p:nvPr>
            <p:custDataLst>
              <p:tags r:id="rId3"/>
            </p:custDataLst>
          </p:nvPr>
        </p:nvSpPr>
        <p:spPr>
          <a:xfrm rot="18620799">
            <a:off x="1130031" y="1235451"/>
            <a:ext cx="488950" cy="53340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6"/>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2" name="TextBox 14"/>
          <p:cNvSpPr txBox="1"/>
          <p:nvPr/>
        </p:nvSpPr>
        <p:spPr>
          <a:xfrm>
            <a:off x="2859211" y="1130661"/>
            <a:ext cx="8856985" cy="584775"/>
          </a:xfrm>
          <a:prstGeom prst="rect">
            <a:avLst/>
          </a:prstGeom>
          <a:noFill/>
        </p:spPr>
        <p:txBody>
          <a:bodyPr wrap="square" rtlCol="0">
            <a:spAutoFit/>
          </a:bodyPr>
          <a:lstStyle/>
          <a:p>
            <a:pPr lvl="0" eaLnBrk="0" hangingPunct="0"/>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2015 </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年龙潭湖庙会和地坛庙会游览人数</a:t>
            </a:r>
            <a:r>
              <a:rPr lang="zh-CN" altLang="en-US"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统计图</a:t>
            </a:r>
            <a:endPar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pic>
        <p:nvPicPr>
          <p:cNvPr id="11" name="r143.jpg" descr="id:2147512161;FounderCES"/>
          <p:cNvPicPr/>
          <p:nvPr/>
        </p:nvPicPr>
        <p:blipFill>
          <a:blip r:embed="rId10" cstate="print"/>
          <a:stretch>
            <a:fillRect/>
          </a:stretch>
        </p:blipFill>
        <p:spPr>
          <a:xfrm>
            <a:off x="3795316" y="1715436"/>
            <a:ext cx="6048672" cy="3197286"/>
          </a:xfrm>
          <a:prstGeom prst="rect">
            <a:avLst/>
          </a:prstGeom>
        </p:spPr>
      </p:pic>
      <p:sp>
        <p:nvSpPr>
          <p:cNvPr id="12" name="矩形 11"/>
          <p:cNvSpPr/>
          <p:nvPr/>
        </p:nvSpPr>
        <p:spPr>
          <a:xfrm>
            <a:off x="2653030" y="4987925"/>
            <a:ext cx="9063355" cy="1076325"/>
          </a:xfrm>
          <a:prstGeom prst="rect">
            <a:avLst/>
          </a:prstGeom>
        </p:spPr>
        <p:txBody>
          <a:bodyPr wrap="square">
            <a:spAutoFit/>
          </a:bodyPr>
          <a:lstStyle/>
          <a:p>
            <a:pPr indent="228600">
              <a:spcAft>
                <a:spcPts val="0"/>
              </a:spcAft>
            </a:pPr>
            <a:r>
              <a:rPr lang="en-US" altLang="zh-CN" sz="3200" dirty="0">
                <a:solidFill>
                  <a:srgbClr val="000000"/>
                </a:solidFill>
                <a:latin typeface="华文楷体" panose="02010600040101010101" pitchFamily="2" charset="-122"/>
                <a:ea typeface="方正书宋_GBK"/>
                <a:cs typeface="Times New Roman" panose="02020603050405020304" pitchFamily="18" charset="0"/>
              </a:rPr>
              <a:t>(1)</a:t>
            </a:r>
            <a:r>
              <a:rPr lang="zh-CN" altLang="zh-CN" sz="3200" dirty="0">
                <a:solidFill>
                  <a:srgbClr val="000000"/>
                </a:solidFill>
                <a:latin typeface="NEU-BZ-S92"/>
                <a:ea typeface="华文楷体" panose="02010600040101010101" pitchFamily="2" charset="-122"/>
                <a:cs typeface="Times New Roman" panose="02020603050405020304" pitchFamily="18" charset="0"/>
              </a:rPr>
              <a:t>游览两个庙会的人数分别在哪一天达到峰值</a:t>
            </a:r>
            <a:r>
              <a:rPr lang="zh-CN" altLang="en-US" sz="3200" dirty="0">
                <a:solidFill>
                  <a:srgbClr val="000000"/>
                </a:solidFill>
                <a:latin typeface="NEU-BZ-S92"/>
                <a:ea typeface="华文楷体" panose="02010600040101010101" pitchFamily="2" charset="-122"/>
                <a:cs typeface="Times New Roman" panose="02020603050405020304" pitchFamily="18" charset="0"/>
              </a:rPr>
              <a:t>，</a:t>
            </a:r>
            <a:r>
              <a:rPr lang="zh-CN" altLang="zh-CN" sz="3200" dirty="0">
                <a:solidFill>
                  <a:srgbClr val="000000"/>
                </a:solidFill>
                <a:latin typeface="NEU-BZ-S92"/>
                <a:ea typeface="华文楷体" panose="02010600040101010101" pitchFamily="2" charset="-122"/>
                <a:cs typeface="Times New Roman" panose="02020603050405020304" pitchFamily="18" charset="0"/>
              </a:rPr>
              <a:t>然后开始下降</a:t>
            </a:r>
            <a:r>
              <a:rPr lang="zh-CN" altLang="en-US" sz="3200" dirty="0">
                <a:solidFill>
                  <a:srgbClr val="000000"/>
                </a:solidFill>
                <a:latin typeface="NEU-BZ-S92"/>
                <a:ea typeface="华文楷体" panose="02010600040101010101" pitchFamily="2" charset="-122"/>
                <a:cs typeface="Times New Roman" panose="02020603050405020304" pitchFamily="18" charset="0"/>
              </a:rPr>
              <a:t>？</a:t>
            </a:r>
            <a:endParaRPr lang="zh-CN" altLang="en-US" sz="3200" dirty="0">
              <a:solidFill>
                <a:srgbClr val="000000"/>
              </a:solidFill>
              <a:effectLst/>
              <a:latin typeface="NEU-BZ-S92"/>
              <a:ea typeface="华文楷体" panose="02010600040101010101" pitchFamily="2" charset="-122"/>
              <a:cs typeface="Times New Roman" panose="02020603050405020304" pitchFamily="18" charset="0"/>
            </a:endParaRPr>
          </a:p>
        </p:txBody>
      </p:sp>
      <p:sp>
        <p:nvSpPr>
          <p:cNvPr id="13" name="矩形 12"/>
          <p:cNvSpPr/>
          <p:nvPr/>
        </p:nvSpPr>
        <p:spPr>
          <a:xfrm>
            <a:off x="5903362" y="5772462"/>
            <a:ext cx="1832553" cy="584775"/>
          </a:xfrm>
          <a:prstGeom prst="rect">
            <a:avLst/>
          </a:prstGeom>
        </p:spPr>
        <p:txBody>
          <a:bodyPr wrap="none">
            <a:spAutoFit/>
          </a:bodyPr>
          <a:lstStyle/>
          <a:p>
            <a:r>
              <a:rPr lang="zh-CN" altLang="zh-CN" sz="3200" dirty="0">
                <a:solidFill>
                  <a:srgbClr val="FF0000"/>
                </a:solidFill>
                <a:ea typeface="华文楷体" panose="02010600040101010101" pitchFamily="2" charset="-122"/>
                <a:cs typeface="Times New Roman" panose="02020603050405020304" pitchFamily="18" charset="0"/>
              </a:rPr>
              <a:t>均为</a:t>
            </a:r>
            <a:r>
              <a:rPr lang="en-US" altLang="zh-CN" sz="3200" dirty="0">
                <a:solidFill>
                  <a:srgbClr val="FF0000"/>
                </a:solidFill>
                <a:ea typeface="华文楷体" panose="02010600040101010101" pitchFamily="2" charset="-122"/>
                <a:cs typeface="Times New Roman" panose="02020603050405020304" pitchFamily="18" charset="0"/>
              </a:rPr>
              <a:t>21</a:t>
            </a:r>
            <a:r>
              <a:rPr lang="zh-CN" altLang="zh-CN" sz="3200" dirty="0">
                <a:solidFill>
                  <a:srgbClr val="FF0000"/>
                </a:solidFill>
                <a:ea typeface="华文楷体" panose="02010600040101010101" pitchFamily="2" charset="-122"/>
                <a:cs typeface="Times New Roman" panose="02020603050405020304" pitchFamily="18" charset="0"/>
              </a:rPr>
              <a:t>日</a:t>
            </a:r>
            <a:endParaRPr lang="zh-CN" altLang="en-US" sz="3200" dirty="0">
              <a:solidFill>
                <a:srgbClr val="FF000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pic>
        <p:nvPicPr>
          <p:cNvPr id="8"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grpSp>
        <p:nvGrpSpPr>
          <p:cNvPr id="187" name="组合 15"/>
          <p:cNvGrpSpPr/>
          <p:nvPr/>
        </p:nvGrpSpPr>
        <p:grpSpPr>
          <a:xfrm>
            <a:off x="87313" y="134938"/>
            <a:ext cx="3265487" cy="1131887"/>
            <a:chOff x="3299125" y="3500574"/>
            <a:chExt cx="3265065" cy="1132205"/>
          </a:xfrm>
        </p:grpSpPr>
        <p:grpSp>
          <p:nvGrpSpPr>
            <p:cNvPr id="188" name="组合 16"/>
            <p:cNvGrpSpPr/>
            <p:nvPr/>
          </p:nvGrpSpPr>
          <p:grpSpPr>
            <a:xfrm>
              <a:off x="3802575" y="3500574"/>
              <a:ext cx="2761615" cy="1132205"/>
              <a:chOff x="842" y="129"/>
              <a:chExt cx="4349" cy="1783"/>
            </a:xfrm>
          </p:grpSpPr>
          <p:pic>
            <p:nvPicPr>
              <p:cNvPr id="190" name="图片 18" descr="图片8"/>
              <p:cNvPicPr>
                <a:picLocks noChangeAspect="1"/>
              </p:cNvPicPr>
              <p:nvPr/>
            </p:nvPicPr>
            <p:blipFill>
              <a:blip r:embed="rId7" cstate="print"/>
              <a:stretch>
                <a:fillRect/>
              </a:stretch>
            </p:blipFill>
            <p:spPr>
              <a:xfrm>
                <a:off x="2775" y="129"/>
                <a:ext cx="2416" cy="1783"/>
              </a:xfrm>
              <a:prstGeom prst="rect">
                <a:avLst/>
              </a:prstGeom>
              <a:noFill/>
              <a:ln w="9525">
                <a:noFill/>
              </a:ln>
            </p:spPr>
          </p:pic>
          <p:pic>
            <p:nvPicPr>
              <p:cNvPr id="191" name="图片 19" descr="xzgj"/>
              <p:cNvPicPr>
                <a:picLocks noChangeAspect="1"/>
              </p:cNvPicPr>
              <p:nvPr/>
            </p:nvPicPr>
            <p:blipFill>
              <a:blip r:embed="rId8" cstate="print">
                <a:clrChange>
                  <a:clrFrom>
                    <a:srgbClr val="FFFFFE"/>
                  </a:clrFrom>
                  <a:clrTo>
                    <a:srgbClr val="FFFFFE">
                      <a:alpha val="0"/>
                    </a:srgbClr>
                  </a:clrTo>
                </a:clrChange>
              </a:blip>
              <a:srcRect l="9521" r="61394" b="-4384"/>
              <a:stretch>
                <a:fillRect/>
              </a:stretch>
            </p:blipFill>
            <p:spPr>
              <a:xfrm>
                <a:off x="842" y="520"/>
                <a:ext cx="2359" cy="932"/>
              </a:xfrm>
              <a:prstGeom prst="rect">
                <a:avLst/>
              </a:prstGeom>
              <a:noFill/>
              <a:ln w="9525">
                <a:noFill/>
              </a:ln>
            </p:spPr>
          </p:pic>
        </p:grpSp>
        <p:pic>
          <p:nvPicPr>
            <p:cNvPr id="189" name="图片 17" descr="xkdr"/>
            <p:cNvPicPr>
              <a:picLocks noChangeAspect="1"/>
            </p:cNvPicPr>
            <p:nvPr/>
          </p:nvPicPr>
          <p:blipFill>
            <a:blip r:embed="rId9" cstate="print">
              <a:clrChange>
                <a:clrFrom>
                  <a:srgbClr val="FFFFFE"/>
                </a:clrFrom>
                <a:clrTo>
                  <a:srgbClr val="FFFFFE">
                    <a:alpha val="0"/>
                  </a:srgbClr>
                </a:clrTo>
              </a:clrChange>
            </a:blip>
            <a:srcRect r="90038" b="859"/>
            <a:stretch>
              <a:fillRect/>
            </a:stretch>
          </p:blipFill>
          <p:spPr>
            <a:xfrm>
              <a:off x="3299125" y="3730081"/>
              <a:ext cx="535305" cy="586105"/>
            </a:xfrm>
            <a:prstGeom prst="rect">
              <a:avLst/>
            </a:prstGeom>
            <a:noFill/>
            <a:ln w="9525">
              <a:noFill/>
            </a:ln>
          </p:spPr>
        </p:pic>
      </p:grpSp>
      <p:sp>
        <p:nvSpPr>
          <p:cNvPr id="3" name="MH_Other_1"/>
          <p:cNvSpPr/>
          <p:nvPr>
            <p:custDataLst>
              <p:tags r:id="rId1"/>
            </p:custDataLst>
          </p:nvPr>
        </p:nvSpPr>
        <p:spPr>
          <a:xfrm rot="20387656">
            <a:off x="766989" y="1499015"/>
            <a:ext cx="1646238"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ln>
            <a:solidFill>
              <a:schemeClr val="accent6"/>
            </a:solidFill>
          </a:ln>
        </p:spPr>
        <p:style>
          <a:lnRef idx="1">
            <a:schemeClr val="accent4"/>
          </a:lnRef>
          <a:fillRef idx="0">
            <a:schemeClr val="accent4"/>
          </a:fillRef>
          <a:effectRef idx="0">
            <a:schemeClr val="accent4"/>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cs"/>
            </a:endParaRPr>
          </a:p>
        </p:txBody>
      </p:sp>
      <p:sp>
        <p:nvSpPr>
          <p:cNvPr id="4" name="MH_SubTitle_1"/>
          <p:cNvSpPr/>
          <p:nvPr>
            <p:custDataLst>
              <p:tags r:id="rId2"/>
            </p:custDataLst>
          </p:nvPr>
        </p:nvSpPr>
        <p:spPr>
          <a:xfrm rot="20976448">
            <a:off x="395746" y="2240720"/>
            <a:ext cx="2388723" cy="831161"/>
          </a:xfrm>
          <a:prstGeom prst="roundRect">
            <a:avLst>
              <a:gd name="adj" fmla="val 11293"/>
            </a:avLst>
          </a:prstGeom>
          <a:solidFill>
            <a:schemeClr val="accent6"/>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200" dirty="0">
                <a:solidFill>
                  <a:srgbClr val="FFFFFF"/>
                </a:solidFill>
                <a:latin typeface="微软雅黑" panose="020B0503020204020204" pitchFamily="34" charset="-122"/>
                <a:ea typeface="微软雅黑" panose="020B0503020204020204" pitchFamily="34" charset="-122"/>
              </a:rPr>
              <a:t>巩固练习</a:t>
            </a:r>
            <a:endParaRPr kumimoji="0" lang="zh-CN" altLang="en-US" sz="32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MH_Other_2"/>
          <p:cNvSpPr/>
          <p:nvPr>
            <p:custDataLst>
              <p:tags r:id="rId3"/>
            </p:custDataLst>
          </p:nvPr>
        </p:nvSpPr>
        <p:spPr>
          <a:xfrm rot="18620799">
            <a:off x="1130031" y="1235451"/>
            <a:ext cx="488950" cy="53340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6"/>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2" name="TextBox 14"/>
          <p:cNvSpPr txBox="1"/>
          <p:nvPr/>
        </p:nvSpPr>
        <p:spPr>
          <a:xfrm>
            <a:off x="2859211" y="1130661"/>
            <a:ext cx="8856985" cy="584775"/>
          </a:xfrm>
          <a:prstGeom prst="rect">
            <a:avLst/>
          </a:prstGeom>
          <a:noFill/>
        </p:spPr>
        <p:txBody>
          <a:bodyPr wrap="square" rtlCol="0">
            <a:spAutoFit/>
          </a:bodyPr>
          <a:lstStyle/>
          <a:p>
            <a:pPr lvl="0" eaLnBrk="0" hangingPunct="0"/>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2015 </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年龙潭湖庙会和地坛庙会游览人数</a:t>
            </a:r>
            <a:r>
              <a:rPr lang="zh-CN" altLang="en-US"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统计图</a:t>
            </a:r>
            <a:endPar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pic>
        <p:nvPicPr>
          <p:cNvPr id="11" name="r143.jpg" descr="id:2147512161;FounderCES"/>
          <p:cNvPicPr/>
          <p:nvPr/>
        </p:nvPicPr>
        <p:blipFill>
          <a:blip r:embed="rId10" cstate="print"/>
          <a:stretch>
            <a:fillRect/>
          </a:stretch>
        </p:blipFill>
        <p:spPr>
          <a:xfrm>
            <a:off x="3795316" y="1715436"/>
            <a:ext cx="6048672" cy="3197286"/>
          </a:xfrm>
          <a:prstGeom prst="rect">
            <a:avLst/>
          </a:prstGeom>
        </p:spPr>
      </p:pic>
      <p:sp>
        <p:nvSpPr>
          <p:cNvPr id="6" name="矩形 5"/>
          <p:cNvSpPr/>
          <p:nvPr/>
        </p:nvSpPr>
        <p:spPr>
          <a:xfrm>
            <a:off x="2136710" y="5037797"/>
            <a:ext cx="9002665" cy="584775"/>
          </a:xfrm>
          <a:prstGeom prst="rect">
            <a:avLst/>
          </a:prstGeom>
        </p:spPr>
        <p:txBody>
          <a:bodyPr wrap="square">
            <a:spAutoFit/>
          </a:bodyPr>
          <a:lstStyle/>
          <a:p>
            <a:pPr indent="228600">
              <a:spcAft>
                <a:spcPts val="0"/>
              </a:spcAft>
            </a:pP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(2)</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哪个庙会的游览人数上升得快</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下降得也快</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zh-CN" sz="32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7" name="矩形 6"/>
          <p:cNvSpPr/>
          <p:nvPr/>
        </p:nvSpPr>
        <p:spPr>
          <a:xfrm>
            <a:off x="5585227" y="5690547"/>
            <a:ext cx="2236510" cy="584775"/>
          </a:xfrm>
          <a:prstGeom prst="rect">
            <a:avLst/>
          </a:prstGeom>
        </p:spPr>
        <p:txBody>
          <a:bodyPr wrap="none">
            <a:spAutoFit/>
          </a:bodyPr>
          <a:lstStyle/>
          <a:p>
            <a:r>
              <a:rPr lang="zh-CN" altLang="en-US" sz="3200" dirty="0">
                <a:solidFill>
                  <a:srgbClr val="FF0000"/>
                </a:solidFill>
                <a:ea typeface="华文楷体" panose="02010600040101010101" pitchFamily="2" charset="-122"/>
                <a:cs typeface="Times New Roman" panose="02020603050405020304" pitchFamily="18" charset="0"/>
              </a:rPr>
              <a:t>龙潭湖庙会</a:t>
            </a:r>
            <a:endParaRPr lang="zh-CN" altLang="en-US" sz="3200" dirty="0">
              <a:solidFill>
                <a:srgbClr val="FF000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pic>
        <p:nvPicPr>
          <p:cNvPr id="8"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grpSp>
        <p:nvGrpSpPr>
          <p:cNvPr id="187" name="组合 15"/>
          <p:cNvGrpSpPr/>
          <p:nvPr/>
        </p:nvGrpSpPr>
        <p:grpSpPr>
          <a:xfrm>
            <a:off x="87313" y="134938"/>
            <a:ext cx="3265487" cy="1131887"/>
            <a:chOff x="3299125" y="3500574"/>
            <a:chExt cx="3265065" cy="1132205"/>
          </a:xfrm>
        </p:grpSpPr>
        <p:grpSp>
          <p:nvGrpSpPr>
            <p:cNvPr id="188" name="组合 16"/>
            <p:cNvGrpSpPr/>
            <p:nvPr/>
          </p:nvGrpSpPr>
          <p:grpSpPr>
            <a:xfrm>
              <a:off x="3802575" y="3500574"/>
              <a:ext cx="2761615" cy="1132205"/>
              <a:chOff x="842" y="129"/>
              <a:chExt cx="4349" cy="1783"/>
            </a:xfrm>
          </p:grpSpPr>
          <p:pic>
            <p:nvPicPr>
              <p:cNvPr id="190" name="图片 18" descr="图片8"/>
              <p:cNvPicPr>
                <a:picLocks noChangeAspect="1"/>
              </p:cNvPicPr>
              <p:nvPr/>
            </p:nvPicPr>
            <p:blipFill>
              <a:blip r:embed="rId7" cstate="print"/>
              <a:stretch>
                <a:fillRect/>
              </a:stretch>
            </p:blipFill>
            <p:spPr>
              <a:xfrm>
                <a:off x="2775" y="129"/>
                <a:ext cx="2416" cy="1783"/>
              </a:xfrm>
              <a:prstGeom prst="rect">
                <a:avLst/>
              </a:prstGeom>
              <a:noFill/>
              <a:ln w="9525">
                <a:noFill/>
              </a:ln>
            </p:spPr>
          </p:pic>
          <p:pic>
            <p:nvPicPr>
              <p:cNvPr id="191" name="图片 19" descr="xzgj"/>
              <p:cNvPicPr>
                <a:picLocks noChangeAspect="1"/>
              </p:cNvPicPr>
              <p:nvPr/>
            </p:nvPicPr>
            <p:blipFill>
              <a:blip r:embed="rId8" cstate="print">
                <a:clrChange>
                  <a:clrFrom>
                    <a:srgbClr val="FFFFFE"/>
                  </a:clrFrom>
                  <a:clrTo>
                    <a:srgbClr val="FFFFFE">
                      <a:alpha val="0"/>
                    </a:srgbClr>
                  </a:clrTo>
                </a:clrChange>
              </a:blip>
              <a:srcRect l="9521" r="61394" b="-4384"/>
              <a:stretch>
                <a:fillRect/>
              </a:stretch>
            </p:blipFill>
            <p:spPr>
              <a:xfrm>
                <a:off x="842" y="520"/>
                <a:ext cx="2359" cy="932"/>
              </a:xfrm>
              <a:prstGeom prst="rect">
                <a:avLst/>
              </a:prstGeom>
              <a:noFill/>
              <a:ln w="9525">
                <a:noFill/>
              </a:ln>
            </p:spPr>
          </p:pic>
        </p:grpSp>
        <p:pic>
          <p:nvPicPr>
            <p:cNvPr id="189" name="图片 17" descr="xkdr"/>
            <p:cNvPicPr>
              <a:picLocks noChangeAspect="1"/>
            </p:cNvPicPr>
            <p:nvPr/>
          </p:nvPicPr>
          <p:blipFill>
            <a:blip r:embed="rId9" cstate="print">
              <a:clrChange>
                <a:clrFrom>
                  <a:srgbClr val="FFFFFE"/>
                </a:clrFrom>
                <a:clrTo>
                  <a:srgbClr val="FFFFFE">
                    <a:alpha val="0"/>
                  </a:srgbClr>
                </a:clrTo>
              </a:clrChange>
            </a:blip>
            <a:srcRect r="90038" b="859"/>
            <a:stretch>
              <a:fillRect/>
            </a:stretch>
          </p:blipFill>
          <p:spPr>
            <a:xfrm>
              <a:off x="3299125" y="3730081"/>
              <a:ext cx="535305" cy="586105"/>
            </a:xfrm>
            <a:prstGeom prst="rect">
              <a:avLst/>
            </a:prstGeom>
            <a:noFill/>
            <a:ln w="9525">
              <a:noFill/>
            </a:ln>
          </p:spPr>
        </p:pic>
      </p:grpSp>
      <p:sp>
        <p:nvSpPr>
          <p:cNvPr id="3" name="MH_Other_1"/>
          <p:cNvSpPr/>
          <p:nvPr>
            <p:custDataLst>
              <p:tags r:id="rId1"/>
            </p:custDataLst>
          </p:nvPr>
        </p:nvSpPr>
        <p:spPr>
          <a:xfrm rot="20387656">
            <a:off x="766989" y="1499015"/>
            <a:ext cx="1646238"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ln>
            <a:solidFill>
              <a:schemeClr val="accent6"/>
            </a:solidFill>
          </a:ln>
        </p:spPr>
        <p:style>
          <a:lnRef idx="1">
            <a:schemeClr val="accent4"/>
          </a:lnRef>
          <a:fillRef idx="0">
            <a:schemeClr val="accent4"/>
          </a:fillRef>
          <a:effectRef idx="0">
            <a:schemeClr val="accent4"/>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cs"/>
            </a:endParaRPr>
          </a:p>
        </p:txBody>
      </p:sp>
      <p:sp>
        <p:nvSpPr>
          <p:cNvPr id="4" name="MH_SubTitle_1"/>
          <p:cNvSpPr/>
          <p:nvPr>
            <p:custDataLst>
              <p:tags r:id="rId2"/>
            </p:custDataLst>
          </p:nvPr>
        </p:nvSpPr>
        <p:spPr>
          <a:xfrm rot="20976448">
            <a:off x="395746" y="2240720"/>
            <a:ext cx="2388723" cy="831161"/>
          </a:xfrm>
          <a:prstGeom prst="roundRect">
            <a:avLst>
              <a:gd name="adj" fmla="val 11293"/>
            </a:avLst>
          </a:prstGeom>
          <a:solidFill>
            <a:schemeClr val="accent6"/>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200" dirty="0">
                <a:solidFill>
                  <a:srgbClr val="FFFFFF"/>
                </a:solidFill>
                <a:latin typeface="微软雅黑" panose="020B0503020204020204" pitchFamily="34" charset="-122"/>
                <a:ea typeface="微软雅黑" panose="020B0503020204020204" pitchFamily="34" charset="-122"/>
              </a:rPr>
              <a:t>巩固练习</a:t>
            </a:r>
            <a:endParaRPr kumimoji="0" lang="zh-CN" altLang="en-US" sz="32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MH_Other_2"/>
          <p:cNvSpPr/>
          <p:nvPr>
            <p:custDataLst>
              <p:tags r:id="rId3"/>
            </p:custDataLst>
          </p:nvPr>
        </p:nvSpPr>
        <p:spPr>
          <a:xfrm rot="18620799">
            <a:off x="1130031" y="1235451"/>
            <a:ext cx="488950" cy="53340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6"/>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2" name="TextBox 14"/>
          <p:cNvSpPr txBox="1"/>
          <p:nvPr/>
        </p:nvSpPr>
        <p:spPr>
          <a:xfrm>
            <a:off x="2859211" y="1130661"/>
            <a:ext cx="8856985" cy="584775"/>
          </a:xfrm>
          <a:prstGeom prst="rect">
            <a:avLst/>
          </a:prstGeom>
          <a:noFill/>
        </p:spPr>
        <p:txBody>
          <a:bodyPr wrap="square" rtlCol="0">
            <a:spAutoFit/>
          </a:bodyPr>
          <a:lstStyle/>
          <a:p>
            <a:pPr lvl="0" eaLnBrk="0" hangingPunct="0"/>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2015 </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年龙潭湖庙会和地坛庙会游览人数</a:t>
            </a:r>
            <a:r>
              <a:rPr lang="zh-CN" altLang="en-US"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统计图</a:t>
            </a:r>
            <a:endPar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pic>
        <p:nvPicPr>
          <p:cNvPr id="11" name="r143.jpg" descr="id:2147512161;FounderCES"/>
          <p:cNvPicPr/>
          <p:nvPr/>
        </p:nvPicPr>
        <p:blipFill>
          <a:blip r:embed="rId10" cstate="print"/>
          <a:stretch>
            <a:fillRect/>
          </a:stretch>
        </p:blipFill>
        <p:spPr>
          <a:xfrm>
            <a:off x="3795316" y="1715436"/>
            <a:ext cx="6048672" cy="3197286"/>
          </a:xfrm>
          <a:prstGeom prst="rect">
            <a:avLst/>
          </a:prstGeom>
        </p:spPr>
      </p:pic>
      <p:sp>
        <p:nvSpPr>
          <p:cNvPr id="6" name="矩形 5"/>
          <p:cNvSpPr/>
          <p:nvPr/>
        </p:nvSpPr>
        <p:spPr>
          <a:xfrm>
            <a:off x="2498415" y="5037797"/>
            <a:ext cx="8640960" cy="583565"/>
          </a:xfrm>
          <a:prstGeom prst="rect">
            <a:avLst/>
          </a:prstGeom>
        </p:spPr>
        <p:txBody>
          <a:bodyPr wrap="square">
            <a:spAutoFit/>
          </a:bodyPr>
          <a:lstStyle/>
          <a:p>
            <a:pPr indent="228600">
              <a:spcAft>
                <a:spcPts val="0"/>
              </a:spcAft>
            </a:pPr>
            <a:r>
              <a:rPr lang="en-US" altLang="zh-CN" sz="3200" dirty="0">
                <a:solidFill>
                  <a:srgbClr val="000000"/>
                </a:solidFill>
                <a:latin typeface="华文楷体" panose="02010600040101010101" pitchFamily="2" charset="-122"/>
                <a:cs typeface="Times New Roman" panose="02020603050405020304" pitchFamily="18" charset="0"/>
                <a:sym typeface="+mn-ea"/>
              </a:rPr>
              <a:t>(3)</a:t>
            </a:r>
            <a:r>
              <a:rPr lang="zh-CN" altLang="zh-CN" sz="3200" dirty="0">
                <a:solidFill>
                  <a:srgbClr val="000000"/>
                </a:solidFill>
                <a:ea typeface="华文楷体" panose="02010600040101010101" pitchFamily="2" charset="-122"/>
                <a:cs typeface="Times New Roman" panose="02020603050405020304" pitchFamily="18" charset="0"/>
                <a:sym typeface="+mn-ea"/>
              </a:rPr>
              <a:t>假如明年要游览庙会</a:t>
            </a:r>
            <a:r>
              <a:rPr lang="en-US" altLang="zh-CN" sz="3200" dirty="0">
                <a:solidFill>
                  <a:srgbClr val="000000"/>
                </a:solidFill>
                <a:ea typeface="华文楷体" panose="02010600040101010101" pitchFamily="2" charset="-122"/>
                <a:cs typeface="Times New Roman" panose="02020603050405020304" pitchFamily="18" charset="0"/>
                <a:sym typeface="+mn-ea"/>
              </a:rPr>
              <a:t>,</a:t>
            </a:r>
            <a:r>
              <a:rPr lang="zh-CN" altLang="zh-CN" sz="3200" dirty="0">
                <a:solidFill>
                  <a:srgbClr val="000000"/>
                </a:solidFill>
                <a:ea typeface="华文楷体" panose="02010600040101010101" pitchFamily="2" charset="-122"/>
                <a:cs typeface="Times New Roman" panose="02020603050405020304" pitchFamily="18" charset="0"/>
                <a:sym typeface="+mn-ea"/>
              </a:rPr>
              <a:t>你认为哪天比较好</a:t>
            </a:r>
            <a:r>
              <a:rPr lang="zh-CN" altLang="en-US" sz="3200" dirty="0">
                <a:solidFill>
                  <a:srgbClr val="000000"/>
                </a:solidFill>
                <a:ea typeface="华文楷体" panose="02010600040101010101" pitchFamily="2" charset="-122"/>
                <a:cs typeface="Times New Roman" panose="02020603050405020304" pitchFamily="18" charset="0"/>
                <a:sym typeface="+mn-ea"/>
              </a:rPr>
              <a:t>？</a:t>
            </a:r>
            <a:endParaRPr lang="zh-CN" altLang="en-US" sz="32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sym typeface="+mn-ea"/>
            </a:endParaRPr>
          </a:p>
        </p:txBody>
      </p:sp>
      <p:sp>
        <p:nvSpPr>
          <p:cNvPr id="9" name="矩形 8"/>
          <p:cNvSpPr/>
          <p:nvPr/>
        </p:nvSpPr>
        <p:spPr>
          <a:xfrm>
            <a:off x="5921777" y="5621967"/>
            <a:ext cx="1011815" cy="584775"/>
          </a:xfrm>
          <a:prstGeom prst="rect">
            <a:avLst/>
          </a:prstGeom>
        </p:spPr>
        <p:txBody>
          <a:bodyPr wrap="none">
            <a:spAutoFit/>
          </a:bodyPr>
          <a:lstStyle/>
          <a:p>
            <a:r>
              <a:rPr lang="en-US" altLang="zh-CN" sz="3200" dirty="0" smtClean="0">
                <a:solidFill>
                  <a:srgbClr val="FF0000"/>
                </a:solidFill>
                <a:ea typeface="华文楷体" panose="02010600040101010101" pitchFamily="2" charset="-122"/>
                <a:cs typeface="Times New Roman" panose="02020603050405020304" pitchFamily="18" charset="0"/>
              </a:rPr>
              <a:t>23</a:t>
            </a:r>
            <a:r>
              <a:rPr lang="zh-CN" altLang="zh-CN" sz="3200" dirty="0" smtClean="0">
                <a:solidFill>
                  <a:srgbClr val="FF0000"/>
                </a:solidFill>
                <a:ea typeface="华文楷体" panose="02010600040101010101" pitchFamily="2" charset="-122"/>
                <a:cs typeface="Times New Roman" panose="02020603050405020304" pitchFamily="18" charset="0"/>
              </a:rPr>
              <a:t>日</a:t>
            </a:r>
            <a:endParaRPr lang="zh-CN" altLang="en-US" sz="3200" dirty="0">
              <a:solidFill>
                <a:srgbClr val="FF000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pic>
        <p:nvPicPr>
          <p:cNvPr id="8"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grpSp>
        <p:nvGrpSpPr>
          <p:cNvPr id="187" name="组合 15"/>
          <p:cNvGrpSpPr/>
          <p:nvPr/>
        </p:nvGrpSpPr>
        <p:grpSpPr>
          <a:xfrm>
            <a:off x="87313" y="134938"/>
            <a:ext cx="3265487" cy="1131887"/>
            <a:chOff x="3299125" y="3500574"/>
            <a:chExt cx="3265065" cy="1132205"/>
          </a:xfrm>
        </p:grpSpPr>
        <p:grpSp>
          <p:nvGrpSpPr>
            <p:cNvPr id="188" name="组合 16"/>
            <p:cNvGrpSpPr/>
            <p:nvPr/>
          </p:nvGrpSpPr>
          <p:grpSpPr>
            <a:xfrm>
              <a:off x="3802575" y="3500574"/>
              <a:ext cx="2761615" cy="1132205"/>
              <a:chOff x="842" y="129"/>
              <a:chExt cx="4349" cy="1783"/>
            </a:xfrm>
          </p:grpSpPr>
          <p:pic>
            <p:nvPicPr>
              <p:cNvPr id="190" name="图片 18" descr="图片8"/>
              <p:cNvPicPr>
                <a:picLocks noChangeAspect="1"/>
              </p:cNvPicPr>
              <p:nvPr/>
            </p:nvPicPr>
            <p:blipFill>
              <a:blip r:embed="rId7" cstate="print"/>
              <a:stretch>
                <a:fillRect/>
              </a:stretch>
            </p:blipFill>
            <p:spPr>
              <a:xfrm>
                <a:off x="2775" y="129"/>
                <a:ext cx="2416" cy="1783"/>
              </a:xfrm>
              <a:prstGeom prst="rect">
                <a:avLst/>
              </a:prstGeom>
              <a:noFill/>
              <a:ln w="9525">
                <a:noFill/>
              </a:ln>
            </p:spPr>
          </p:pic>
          <p:pic>
            <p:nvPicPr>
              <p:cNvPr id="191" name="图片 19" descr="xzgj"/>
              <p:cNvPicPr>
                <a:picLocks noChangeAspect="1"/>
              </p:cNvPicPr>
              <p:nvPr/>
            </p:nvPicPr>
            <p:blipFill>
              <a:blip r:embed="rId8" cstate="print">
                <a:clrChange>
                  <a:clrFrom>
                    <a:srgbClr val="FFFFFE"/>
                  </a:clrFrom>
                  <a:clrTo>
                    <a:srgbClr val="FFFFFE">
                      <a:alpha val="0"/>
                    </a:srgbClr>
                  </a:clrTo>
                </a:clrChange>
              </a:blip>
              <a:srcRect l="9521" r="61394" b="-4384"/>
              <a:stretch>
                <a:fillRect/>
              </a:stretch>
            </p:blipFill>
            <p:spPr>
              <a:xfrm>
                <a:off x="842" y="520"/>
                <a:ext cx="2359" cy="932"/>
              </a:xfrm>
              <a:prstGeom prst="rect">
                <a:avLst/>
              </a:prstGeom>
              <a:noFill/>
              <a:ln w="9525">
                <a:noFill/>
              </a:ln>
            </p:spPr>
          </p:pic>
        </p:grpSp>
        <p:pic>
          <p:nvPicPr>
            <p:cNvPr id="189" name="图片 17" descr="xkdr"/>
            <p:cNvPicPr>
              <a:picLocks noChangeAspect="1"/>
            </p:cNvPicPr>
            <p:nvPr/>
          </p:nvPicPr>
          <p:blipFill>
            <a:blip r:embed="rId9" cstate="print">
              <a:clrChange>
                <a:clrFrom>
                  <a:srgbClr val="FFFFFE"/>
                </a:clrFrom>
                <a:clrTo>
                  <a:srgbClr val="FFFFFE">
                    <a:alpha val="0"/>
                  </a:srgbClr>
                </a:clrTo>
              </a:clrChange>
            </a:blip>
            <a:srcRect r="90038" b="859"/>
            <a:stretch>
              <a:fillRect/>
            </a:stretch>
          </p:blipFill>
          <p:spPr>
            <a:xfrm>
              <a:off x="3299125" y="3730081"/>
              <a:ext cx="535305" cy="586105"/>
            </a:xfrm>
            <a:prstGeom prst="rect">
              <a:avLst/>
            </a:prstGeom>
            <a:noFill/>
            <a:ln w="9525">
              <a:noFill/>
            </a:ln>
          </p:spPr>
        </p:pic>
      </p:grpSp>
      <p:sp>
        <p:nvSpPr>
          <p:cNvPr id="3" name="MH_Other_1"/>
          <p:cNvSpPr/>
          <p:nvPr>
            <p:custDataLst>
              <p:tags r:id="rId1"/>
            </p:custDataLst>
          </p:nvPr>
        </p:nvSpPr>
        <p:spPr>
          <a:xfrm rot="20387656">
            <a:off x="766989" y="1499015"/>
            <a:ext cx="1646238"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ln>
            <a:solidFill>
              <a:schemeClr val="accent6"/>
            </a:solidFill>
          </a:ln>
        </p:spPr>
        <p:style>
          <a:lnRef idx="1">
            <a:schemeClr val="accent4"/>
          </a:lnRef>
          <a:fillRef idx="0">
            <a:schemeClr val="accent4"/>
          </a:fillRef>
          <a:effectRef idx="0">
            <a:schemeClr val="accent4"/>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cs"/>
            </a:endParaRPr>
          </a:p>
        </p:txBody>
      </p:sp>
      <p:sp>
        <p:nvSpPr>
          <p:cNvPr id="4" name="MH_SubTitle_1"/>
          <p:cNvSpPr/>
          <p:nvPr>
            <p:custDataLst>
              <p:tags r:id="rId2"/>
            </p:custDataLst>
          </p:nvPr>
        </p:nvSpPr>
        <p:spPr>
          <a:xfrm rot="20976448">
            <a:off x="395746" y="2240720"/>
            <a:ext cx="2388723" cy="831161"/>
          </a:xfrm>
          <a:prstGeom prst="roundRect">
            <a:avLst>
              <a:gd name="adj" fmla="val 11293"/>
            </a:avLst>
          </a:prstGeom>
          <a:solidFill>
            <a:schemeClr val="accent6"/>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200" dirty="0">
                <a:solidFill>
                  <a:srgbClr val="FFFFFF"/>
                </a:solidFill>
                <a:latin typeface="微软雅黑" panose="020B0503020204020204" pitchFamily="34" charset="-122"/>
                <a:ea typeface="微软雅黑" panose="020B0503020204020204" pitchFamily="34" charset="-122"/>
              </a:rPr>
              <a:t>巩固练习</a:t>
            </a:r>
            <a:endParaRPr kumimoji="0" lang="zh-CN" altLang="en-US" sz="32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MH_Other_2"/>
          <p:cNvSpPr/>
          <p:nvPr>
            <p:custDataLst>
              <p:tags r:id="rId3"/>
            </p:custDataLst>
          </p:nvPr>
        </p:nvSpPr>
        <p:spPr>
          <a:xfrm rot="18620799">
            <a:off x="1130031" y="1235451"/>
            <a:ext cx="488950" cy="53340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6"/>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2" name="TextBox 14"/>
          <p:cNvSpPr txBox="1"/>
          <p:nvPr/>
        </p:nvSpPr>
        <p:spPr>
          <a:xfrm>
            <a:off x="2859211" y="1130661"/>
            <a:ext cx="8856985" cy="584775"/>
          </a:xfrm>
          <a:prstGeom prst="rect">
            <a:avLst/>
          </a:prstGeom>
          <a:noFill/>
        </p:spPr>
        <p:txBody>
          <a:bodyPr wrap="square" rtlCol="0">
            <a:spAutoFit/>
          </a:bodyPr>
          <a:lstStyle/>
          <a:p>
            <a:pPr lvl="0" eaLnBrk="0" hangingPunct="0"/>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2015 </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年龙潭湖庙会和地坛庙会游览人数</a:t>
            </a:r>
            <a:r>
              <a:rPr lang="zh-CN" altLang="en-US"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统计图</a:t>
            </a:r>
            <a:endPar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pic>
        <p:nvPicPr>
          <p:cNvPr id="11" name="r143.jpg" descr="id:2147512161;FounderCES"/>
          <p:cNvPicPr/>
          <p:nvPr/>
        </p:nvPicPr>
        <p:blipFill>
          <a:blip r:embed="rId10" cstate="print"/>
          <a:stretch>
            <a:fillRect/>
          </a:stretch>
        </p:blipFill>
        <p:spPr>
          <a:xfrm>
            <a:off x="3795316" y="1715436"/>
            <a:ext cx="6048672" cy="3197286"/>
          </a:xfrm>
          <a:prstGeom prst="rect">
            <a:avLst/>
          </a:prstGeom>
        </p:spPr>
      </p:pic>
      <p:sp>
        <p:nvSpPr>
          <p:cNvPr id="6" name="矩形 5"/>
          <p:cNvSpPr/>
          <p:nvPr/>
        </p:nvSpPr>
        <p:spPr>
          <a:xfrm>
            <a:off x="2498415" y="5037797"/>
            <a:ext cx="8640960" cy="583565"/>
          </a:xfrm>
          <a:prstGeom prst="rect">
            <a:avLst/>
          </a:prstGeom>
        </p:spPr>
        <p:txBody>
          <a:bodyPr wrap="square">
            <a:spAutoFit/>
          </a:bodyPr>
          <a:lstStyle/>
          <a:p>
            <a:pPr indent="228600">
              <a:spcAft>
                <a:spcPts val="0"/>
              </a:spcAft>
            </a:pPr>
            <a:r>
              <a:rPr lang="en-US" altLang="zh-CN" sz="3200" dirty="0">
                <a:solidFill>
                  <a:srgbClr val="000000"/>
                </a:solidFill>
                <a:latin typeface="华文楷体" panose="02010600040101010101" pitchFamily="2" charset="-122"/>
                <a:cs typeface="Times New Roman" panose="02020603050405020304" pitchFamily="18" charset="0"/>
                <a:sym typeface="+mn-ea"/>
              </a:rPr>
              <a:t>(4)</a:t>
            </a:r>
            <a:r>
              <a:rPr lang="zh-CN" altLang="zh-CN" sz="3200" dirty="0">
                <a:solidFill>
                  <a:srgbClr val="000000"/>
                </a:solidFill>
                <a:ea typeface="华文楷体" panose="02010600040101010101" pitchFamily="2" charset="-122"/>
                <a:cs typeface="Times New Roman" panose="02020603050405020304" pitchFamily="18" charset="0"/>
                <a:sym typeface="+mn-ea"/>
              </a:rPr>
              <a:t>从统计图中</a:t>
            </a:r>
            <a:r>
              <a:rPr lang="en-US" altLang="zh-CN" sz="3200" dirty="0">
                <a:solidFill>
                  <a:srgbClr val="000000"/>
                </a:solidFill>
                <a:ea typeface="华文楷体" panose="02010600040101010101" pitchFamily="2" charset="-122"/>
                <a:cs typeface="Times New Roman" panose="02020603050405020304" pitchFamily="18" charset="0"/>
                <a:sym typeface="+mn-ea"/>
              </a:rPr>
              <a:t>,</a:t>
            </a:r>
            <a:r>
              <a:rPr lang="zh-CN" altLang="zh-CN" sz="3200" dirty="0">
                <a:solidFill>
                  <a:srgbClr val="000000"/>
                </a:solidFill>
                <a:ea typeface="华文楷体" panose="02010600040101010101" pitchFamily="2" charset="-122"/>
                <a:cs typeface="Times New Roman" panose="02020603050405020304" pitchFamily="18" charset="0"/>
                <a:sym typeface="+mn-ea"/>
              </a:rPr>
              <a:t>你还能得到哪些信息</a:t>
            </a:r>
            <a:r>
              <a:rPr lang="zh-CN" sz="3200" dirty="0">
                <a:solidFill>
                  <a:srgbClr val="000000"/>
                </a:solidFill>
                <a:ea typeface="华文楷体" panose="02010600040101010101" pitchFamily="2" charset="-122"/>
                <a:cs typeface="Times New Roman" panose="02020603050405020304" pitchFamily="18" charset="0"/>
                <a:sym typeface="+mn-ea"/>
              </a:rPr>
              <a:t>？</a:t>
            </a:r>
            <a:endParaRPr lang="zh-CN" sz="32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7" name="矩形 6"/>
          <p:cNvSpPr/>
          <p:nvPr/>
        </p:nvSpPr>
        <p:spPr>
          <a:xfrm>
            <a:off x="2247900" y="5621655"/>
            <a:ext cx="9788525" cy="583565"/>
          </a:xfrm>
          <a:prstGeom prst="rect">
            <a:avLst/>
          </a:prstGeom>
        </p:spPr>
        <p:txBody>
          <a:bodyPr wrap="square">
            <a:spAutoFit/>
          </a:bodyPr>
          <a:lstStyle/>
          <a:p>
            <a:r>
              <a:rPr lang="zh-CN" altLang="en-US" sz="3200" dirty="0" smtClean="0">
                <a:solidFill>
                  <a:srgbClr val="FF0000"/>
                </a:solidFill>
                <a:ea typeface="华文楷体" panose="02010600040101010101" pitchFamily="2" charset="-122"/>
                <a:cs typeface="Times New Roman" panose="02020603050405020304" pitchFamily="18" charset="0"/>
              </a:rPr>
              <a:t>例：地坛庙会大多数时间比龙潭湖庙会游览人数少。</a:t>
            </a:r>
            <a:endParaRPr lang="zh-CN" altLang="en-US" sz="3200" dirty="0">
              <a:solidFill>
                <a:srgbClr val="FF000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4"/>
          <p:cNvGrpSpPr/>
          <p:nvPr/>
        </p:nvGrpSpPr>
        <p:grpSpPr>
          <a:xfrm>
            <a:off x="106363" y="130175"/>
            <a:ext cx="3295650" cy="1058863"/>
            <a:chOff x="87203" y="1490254"/>
            <a:chExt cx="3295442" cy="1059180"/>
          </a:xfrm>
        </p:grpSpPr>
        <p:pic>
          <p:nvPicPr>
            <p:cNvPr id="4" name="图片 5" descr="fxzb"/>
            <p:cNvPicPr>
              <a:picLocks noChangeAspect="1"/>
            </p:cNvPicPr>
            <p:nvPr/>
          </p:nvPicPr>
          <p:blipFill>
            <a:blip r:embed="rId5" cstate="print">
              <a:clrChange>
                <a:clrFrom>
                  <a:srgbClr val="FFFFFE"/>
                </a:clrFrom>
                <a:clrTo>
                  <a:srgbClr val="FFFFFE">
                    <a:alpha val="0"/>
                  </a:srgbClr>
                </a:clrTo>
              </a:clrChange>
            </a:blip>
            <a:srcRect r="89503" b="-114"/>
            <a:stretch>
              <a:fillRect/>
            </a:stretch>
          </p:blipFill>
          <p:spPr>
            <a:xfrm>
              <a:off x="87203" y="1733456"/>
              <a:ext cx="566484" cy="553720"/>
            </a:xfrm>
            <a:prstGeom prst="rect">
              <a:avLst/>
            </a:prstGeom>
            <a:noFill/>
            <a:ln w="9525">
              <a:noFill/>
            </a:ln>
          </p:spPr>
        </p:pic>
        <p:grpSp>
          <p:nvGrpSpPr>
            <p:cNvPr id="5" name="组合 6"/>
            <p:cNvGrpSpPr/>
            <p:nvPr/>
          </p:nvGrpSpPr>
          <p:grpSpPr>
            <a:xfrm>
              <a:off x="653415" y="1490254"/>
              <a:ext cx="2729230" cy="1059180"/>
              <a:chOff x="1008" y="125"/>
              <a:chExt cx="4298" cy="1668"/>
            </a:xfrm>
          </p:grpSpPr>
          <p:pic>
            <p:nvPicPr>
              <p:cNvPr id="6" name="图片 7" descr="图片1"/>
              <p:cNvPicPr>
                <a:picLocks noChangeAspect="1"/>
              </p:cNvPicPr>
              <p:nvPr>
                <p:custDataLst>
                  <p:tags r:id="rId1"/>
                </p:custDataLst>
              </p:nvPr>
            </p:nvPicPr>
            <p:blipFill>
              <a:blip r:embed="rId6" cstate="print"/>
              <a:stretch>
                <a:fillRect/>
              </a:stretch>
            </p:blipFill>
            <p:spPr>
              <a:xfrm>
                <a:off x="3050" y="125"/>
                <a:ext cx="2256" cy="1668"/>
              </a:xfrm>
              <a:prstGeom prst="rect">
                <a:avLst/>
              </a:prstGeom>
              <a:noFill/>
              <a:ln w="9525">
                <a:noFill/>
              </a:ln>
            </p:spPr>
          </p:pic>
          <p:pic>
            <p:nvPicPr>
              <p:cNvPr id="7" name="图片 8" descr="xkdr"/>
              <p:cNvPicPr>
                <a:picLocks noChangeAspect="1"/>
              </p:cNvPicPr>
              <p:nvPr/>
            </p:nvPicPr>
            <p:blipFill>
              <a:blip r:embed="rId7" cstate="print">
                <a:clrChange>
                  <a:clrFrom>
                    <a:srgbClr val="FFFFFE"/>
                  </a:clrFrom>
                  <a:clrTo>
                    <a:srgbClr val="FFFFFE">
                      <a:alpha val="0"/>
                    </a:srgbClr>
                  </a:clrTo>
                </a:clrChange>
              </a:blip>
              <a:srcRect l="10548" r="62433" b="859"/>
              <a:stretch>
                <a:fillRect/>
              </a:stretch>
            </p:blipFill>
            <p:spPr>
              <a:xfrm>
                <a:off x="1008" y="465"/>
                <a:ext cx="2285" cy="923"/>
              </a:xfrm>
              <a:prstGeom prst="rect">
                <a:avLst/>
              </a:prstGeom>
              <a:noFill/>
              <a:ln w="9525">
                <a:noFill/>
              </a:ln>
            </p:spPr>
          </p:pic>
        </p:grpSp>
      </p:grpSp>
      <p:grpSp>
        <p:nvGrpSpPr>
          <p:cNvPr id="8" name="组合 7"/>
          <p:cNvGrpSpPr/>
          <p:nvPr/>
        </p:nvGrpSpPr>
        <p:grpSpPr>
          <a:xfrm>
            <a:off x="2373313" y="1527175"/>
            <a:ext cx="6140450" cy="4094163"/>
            <a:chOff x="639550" y="1467738"/>
            <a:chExt cx="3712030" cy="2843845"/>
          </a:xfrm>
        </p:grpSpPr>
        <p:sp>
          <p:nvSpPr>
            <p:cNvPr id="13" name="Freeform 9"/>
            <p:cNvSpPr/>
            <p:nvPr/>
          </p:nvSpPr>
          <p:spPr>
            <a:xfrm rot="-691463">
              <a:off x="639550" y="1467738"/>
              <a:ext cx="3712030" cy="2843845"/>
            </a:xfrm>
            <a:custGeom>
              <a:avLst/>
              <a:gdLst/>
              <a:ahLst/>
              <a:cxnLst>
                <a:cxn ang="0">
                  <a:pos x="1845076" y="570231"/>
                </a:cxn>
                <a:cxn ang="0">
                  <a:pos x="1020991" y="212009"/>
                </a:cxn>
                <a:cxn ang="0">
                  <a:pos x="816792" y="950385"/>
                </a:cxn>
                <a:cxn ang="0">
                  <a:pos x="758450" y="1864217"/>
                </a:cxn>
                <a:cxn ang="0">
                  <a:pos x="1341873" y="2346720"/>
                </a:cxn>
                <a:cxn ang="0">
                  <a:pos x="2238886" y="2346720"/>
                </a:cxn>
                <a:cxn ang="0">
                  <a:pos x="3507832" y="2156643"/>
                </a:cxn>
                <a:cxn ang="0">
                  <a:pos x="2917116" y="1118530"/>
                </a:cxn>
                <a:cxn ang="0">
                  <a:pos x="2625404" y="160834"/>
                </a:cxn>
                <a:cxn ang="0">
                  <a:pos x="1845076" y="570231"/>
                </a:cxn>
              </a:cxnLst>
              <a:rect l="0" t="0" r="0" b="0"/>
              <a:pathLst>
                <a:path w="509" h="389">
                  <a:moveTo>
                    <a:pt x="253" y="78"/>
                  </a:moveTo>
                  <a:cubicBezTo>
                    <a:pt x="231" y="33"/>
                    <a:pt x="192" y="0"/>
                    <a:pt x="140" y="29"/>
                  </a:cubicBezTo>
                  <a:cubicBezTo>
                    <a:pt x="96" y="52"/>
                    <a:pt x="97" y="107"/>
                    <a:pt x="112" y="130"/>
                  </a:cubicBezTo>
                  <a:cubicBezTo>
                    <a:pt x="11" y="112"/>
                    <a:pt x="0" y="260"/>
                    <a:pt x="104" y="255"/>
                  </a:cubicBezTo>
                  <a:cubicBezTo>
                    <a:pt x="72" y="299"/>
                    <a:pt x="135" y="381"/>
                    <a:pt x="184" y="321"/>
                  </a:cubicBezTo>
                  <a:cubicBezTo>
                    <a:pt x="191" y="374"/>
                    <a:pt x="283" y="389"/>
                    <a:pt x="307" y="321"/>
                  </a:cubicBezTo>
                  <a:cubicBezTo>
                    <a:pt x="369" y="380"/>
                    <a:pt x="456" y="352"/>
                    <a:pt x="481" y="295"/>
                  </a:cubicBezTo>
                  <a:cubicBezTo>
                    <a:pt x="509" y="233"/>
                    <a:pt x="466" y="147"/>
                    <a:pt x="400" y="153"/>
                  </a:cubicBezTo>
                  <a:cubicBezTo>
                    <a:pt x="447" y="98"/>
                    <a:pt x="406" y="30"/>
                    <a:pt x="360" y="22"/>
                  </a:cubicBezTo>
                  <a:cubicBezTo>
                    <a:pt x="298" y="13"/>
                    <a:pt x="269" y="52"/>
                    <a:pt x="253" y="78"/>
                  </a:cubicBezTo>
                  <a:close/>
                </a:path>
              </a:pathLst>
            </a:custGeom>
            <a:solidFill>
              <a:schemeClr val="bg1">
                <a:alpha val="100000"/>
              </a:schemeClr>
            </a:solidFill>
            <a:ln w="28575" cap="rnd" cmpd="sng">
              <a:solidFill>
                <a:srgbClr val="105372">
                  <a:alpha val="100000"/>
                </a:srgbClr>
              </a:solidFill>
              <a:prstDash val="solid"/>
              <a:miter lim="800000"/>
              <a:headEnd type="none" w="med" len="med"/>
              <a:tailEnd type="none" w="med" len="med"/>
            </a:ln>
          </p:spPr>
          <p:txBody>
            <a:bodyPr/>
            <a:lstStyle/>
            <a:p>
              <a:endParaRPr lang="zh-CN" altLang="en-US"/>
            </a:p>
          </p:txBody>
        </p:sp>
        <p:sp>
          <p:nvSpPr>
            <p:cNvPr id="14" name="Freeform 5"/>
            <p:cNvSpPr/>
            <p:nvPr/>
          </p:nvSpPr>
          <p:spPr>
            <a:xfrm rot="-691463">
              <a:off x="666495" y="1585623"/>
              <a:ext cx="3515691" cy="2613758"/>
            </a:xfrm>
            <a:custGeom>
              <a:avLst/>
              <a:gdLst/>
              <a:ahLst/>
              <a:cxnLst>
                <a:cxn ang="0">
                  <a:pos x="1699494" y="512502"/>
                </a:cxn>
                <a:cxn ang="0">
                  <a:pos x="991979" y="212322"/>
                </a:cxn>
                <a:cxn ang="0">
                  <a:pos x="860688" y="885896"/>
                </a:cxn>
                <a:cxn ang="0">
                  <a:pos x="816924" y="1661969"/>
                </a:cxn>
                <a:cxn ang="0">
                  <a:pos x="1276444" y="2071971"/>
                </a:cxn>
                <a:cxn ang="0">
                  <a:pos x="2144426" y="2050006"/>
                </a:cxn>
                <a:cxn ang="0">
                  <a:pos x="3304166" y="1954827"/>
                </a:cxn>
                <a:cxn ang="0">
                  <a:pos x="2669591" y="1068932"/>
                </a:cxn>
                <a:cxn ang="0">
                  <a:pos x="2509124" y="153750"/>
                </a:cxn>
                <a:cxn ang="0">
                  <a:pos x="1787021" y="556430"/>
                </a:cxn>
                <a:cxn ang="0">
                  <a:pos x="1699494" y="512502"/>
                </a:cxn>
              </a:cxnLst>
              <a:rect l="0" t="0" r="0" b="0"/>
              <a:pathLst>
                <a:path w="482" h="357">
                  <a:moveTo>
                    <a:pt x="233" y="70"/>
                  </a:moveTo>
                  <a:cubicBezTo>
                    <a:pt x="228" y="61"/>
                    <a:pt x="192" y="0"/>
                    <a:pt x="136" y="29"/>
                  </a:cubicBezTo>
                  <a:cubicBezTo>
                    <a:pt x="98" y="48"/>
                    <a:pt x="105" y="101"/>
                    <a:pt x="118" y="121"/>
                  </a:cubicBezTo>
                  <a:cubicBezTo>
                    <a:pt x="15" y="107"/>
                    <a:pt x="0" y="227"/>
                    <a:pt x="112" y="227"/>
                  </a:cubicBezTo>
                  <a:cubicBezTo>
                    <a:pt x="68" y="280"/>
                    <a:pt x="138" y="343"/>
                    <a:pt x="175" y="283"/>
                  </a:cubicBezTo>
                  <a:cubicBezTo>
                    <a:pt x="183" y="342"/>
                    <a:pt x="269" y="357"/>
                    <a:pt x="294" y="280"/>
                  </a:cubicBezTo>
                  <a:cubicBezTo>
                    <a:pt x="353" y="342"/>
                    <a:pt x="430" y="315"/>
                    <a:pt x="453" y="267"/>
                  </a:cubicBezTo>
                  <a:cubicBezTo>
                    <a:pt x="482" y="206"/>
                    <a:pt x="423" y="140"/>
                    <a:pt x="366" y="146"/>
                  </a:cubicBezTo>
                  <a:cubicBezTo>
                    <a:pt x="413" y="89"/>
                    <a:pt x="384" y="27"/>
                    <a:pt x="344" y="21"/>
                  </a:cubicBezTo>
                  <a:cubicBezTo>
                    <a:pt x="291" y="13"/>
                    <a:pt x="256" y="60"/>
                    <a:pt x="245" y="76"/>
                  </a:cubicBezTo>
                  <a:cubicBezTo>
                    <a:pt x="244" y="78"/>
                    <a:pt x="238" y="80"/>
                    <a:pt x="233" y="70"/>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grpSp>
      <p:sp>
        <p:nvSpPr>
          <p:cNvPr id="15" name="矩形 14"/>
          <p:cNvSpPr/>
          <p:nvPr/>
        </p:nvSpPr>
        <p:spPr>
          <a:xfrm>
            <a:off x="3402193" y="3141527"/>
            <a:ext cx="4560046" cy="92202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w="12700" cmpd="sng">
                  <a:solidFill>
                    <a:schemeClr val="accent4"/>
                  </a:solidFill>
                  <a:prstDash val="solid"/>
                </a:ln>
                <a:solidFill>
                  <a:srgbClr val="FF0000"/>
                </a:solidFill>
                <a:effectLst/>
                <a:uLnTx/>
                <a:uFillTx/>
                <a:latin typeface="微软雅黑" panose="020B0503020204020204" pitchFamily="34" charset="-122"/>
                <a:ea typeface="微软雅黑" panose="020B0503020204020204" pitchFamily="34" charset="-122"/>
                <a:cs typeface="+mn-cs"/>
              </a:rPr>
              <a:t>方 法 一</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4" name="组合 33"/>
          <p:cNvGrpSpPr/>
          <p:nvPr/>
        </p:nvGrpSpPr>
        <p:grpSpPr>
          <a:xfrm>
            <a:off x="107950" y="76200"/>
            <a:ext cx="3124200" cy="1285875"/>
            <a:chOff x="5656354" y="2363924"/>
            <a:chExt cx="3124790" cy="1286510"/>
          </a:xfrm>
        </p:grpSpPr>
        <p:pic>
          <p:nvPicPr>
            <p:cNvPr id="5" name="图片 34" descr="xzgj"/>
            <p:cNvPicPr>
              <a:picLocks noChangeAspect="1"/>
            </p:cNvPicPr>
            <p:nvPr/>
          </p:nvPicPr>
          <p:blipFill>
            <a:blip r:embed="rId4" cstate="print">
              <a:clrChange>
                <a:clrFrom>
                  <a:srgbClr val="FFFFFE"/>
                </a:clrFrom>
                <a:clrTo>
                  <a:srgbClr val="FFFFFE">
                    <a:alpha val="0"/>
                  </a:srgbClr>
                </a:clrTo>
              </a:clrChange>
            </a:blip>
            <a:srcRect r="89005" b="-4384"/>
            <a:stretch>
              <a:fillRect/>
            </a:stretch>
          </p:blipFill>
          <p:spPr>
            <a:xfrm>
              <a:off x="5656354" y="2645864"/>
              <a:ext cx="566420" cy="591820"/>
            </a:xfrm>
            <a:prstGeom prst="rect">
              <a:avLst/>
            </a:prstGeom>
            <a:noFill/>
            <a:ln w="9525">
              <a:noFill/>
            </a:ln>
          </p:spPr>
        </p:pic>
        <p:grpSp>
          <p:nvGrpSpPr>
            <p:cNvPr id="6" name="组合 35"/>
            <p:cNvGrpSpPr/>
            <p:nvPr/>
          </p:nvGrpSpPr>
          <p:grpSpPr>
            <a:xfrm>
              <a:off x="6125318" y="2363924"/>
              <a:ext cx="2655826" cy="1286510"/>
              <a:chOff x="864" y="76"/>
              <a:chExt cx="4329" cy="2026"/>
            </a:xfrm>
          </p:grpSpPr>
          <p:pic>
            <p:nvPicPr>
              <p:cNvPr id="7" name="图片 36" descr="图片11"/>
              <p:cNvPicPr>
                <a:picLocks noChangeAspect="1"/>
              </p:cNvPicPr>
              <p:nvPr/>
            </p:nvPicPr>
            <p:blipFill>
              <a:blip r:embed="rId5" cstate="print"/>
              <a:stretch>
                <a:fillRect/>
              </a:stretch>
            </p:blipFill>
            <p:spPr>
              <a:xfrm>
                <a:off x="3186" y="76"/>
                <a:ext cx="2007" cy="2026"/>
              </a:xfrm>
              <a:prstGeom prst="rect">
                <a:avLst/>
              </a:prstGeom>
              <a:noFill/>
              <a:ln w="9525">
                <a:noFill/>
              </a:ln>
            </p:spPr>
          </p:pic>
          <p:pic>
            <p:nvPicPr>
              <p:cNvPr id="8" name="图片 38" descr="stlx"/>
              <p:cNvPicPr>
                <a:picLocks noChangeAspect="1"/>
              </p:cNvPicPr>
              <p:nvPr/>
            </p:nvPicPr>
            <p:blipFill>
              <a:blip r:embed="rId6" cstate="print">
                <a:clrChange>
                  <a:clrFrom>
                    <a:srgbClr val="FFFFFE"/>
                  </a:clrFrom>
                  <a:clrTo>
                    <a:srgbClr val="FFFFFE">
                      <a:alpha val="0"/>
                    </a:srgbClr>
                  </a:clrTo>
                </a:clrChange>
              </a:blip>
              <a:srcRect l="9543" t="-2" r="62906" b="-2156"/>
              <a:stretch>
                <a:fillRect/>
              </a:stretch>
            </p:blipFill>
            <p:spPr>
              <a:xfrm>
                <a:off x="864" y="504"/>
                <a:ext cx="2322" cy="948"/>
              </a:xfrm>
              <a:prstGeom prst="rect">
                <a:avLst/>
              </a:prstGeom>
              <a:noFill/>
              <a:ln w="9525">
                <a:noFill/>
              </a:ln>
            </p:spPr>
          </p:pic>
        </p:grpSp>
      </p:grpSp>
      <p:pic>
        <p:nvPicPr>
          <p:cNvPr id="27" name="Picture 2" descr="C:\Users\Administrator\Desktop\图片1.png"/>
          <p:cNvPicPr>
            <a:picLocks noChangeAspect="1" noChangeArrowheads="1"/>
          </p:cNvPicPr>
          <p:nvPr/>
        </p:nvPicPr>
        <p:blipFill rotWithShape="1">
          <a:blip r:embed="rId7" cstate="print">
            <a:extLst>
              <a:ext uri="{28A0092B-C50C-407E-A947-70E740481C1C}">
                <a14:useLocalDpi xmlns="" xmlns:a14="http://schemas.microsoft.com/office/drawing/2010/main" val="0"/>
              </a:ext>
            </a:extLst>
          </a:blip>
          <a:srcRect l="7868" t="11764" r="15042" b="22804"/>
          <a:stretch>
            <a:fillRect/>
          </a:stretch>
        </p:blipFill>
        <p:spPr bwMode="auto">
          <a:xfrm>
            <a:off x="3146553" y="589751"/>
            <a:ext cx="1378790" cy="662363"/>
          </a:xfrm>
          <a:prstGeom prst="rect">
            <a:avLst/>
          </a:prstGeom>
          <a:noFill/>
          <a:extLst>
            <a:ext uri="{909E8E84-426E-40DD-AFC4-6F175D3DCCD1}">
              <a14:hiddenFill xmlns="" xmlns:a14="http://schemas.microsoft.com/office/drawing/2010/main">
                <a:solidFill>
                  <a:srgbClr val="FFFFFF"/>
                </a:solidFill>
              </a14:hiddenFill>
            </a:ext>
          </a:extLst>
        </p:spPr>
      </p:pic>
      <p:sp>
        <p:nvSpPr>
          <p:cNvPr id="29" name="矩形 28"/>
          <p:cNvSpPr/>
          <p:nvPr/>
        </p:nvSpPr>
        <p:spPr>
          <a:xfrm>
            <a:off x="4772725" y="687919"/>
            <a:ext cx="5283200" cy="521970"/>
          </a:xfrm>
          <a:prstGeom prst="rect">
            <a:avLst/>
          </a:prstGeom>
        </p:spPr>
        <p:txBody>
          <a:bodyPr wrap="none">
            <a:spAutoFit/>
          </a:bodyPr>
          <a:lstStyle/>
          <a:p>
            <a:pPr algn="l"/>
            <a:r>
              <a:rPr sz="2800" dirty="0">
                <a:latin typeface="微软雅黑" panose="020B0503020204020204" pitchFamily="34" charset="-122"/>
                <a:ea typeface="微软雅黑" panose="020B0503020204020204" pitchFamily="34" charset="-122"/>
              </a:rPr>
              <a:t>教材第109页练习二十六第6题。</a:t>
            </a:r>
          </a:p>
        </p:txBody>
      </p:sp>
      <p:sp>
        <p:nvSpPr>
          <p:cNvPr id="3" name="矩形 2"/>
          <p:cNvSpPr/>
          <p:nvPr/>
        </p:nvSpPr>
        <p:spPr>
          <a:xfrm>
            <a:off x="1574259" y="1362130"/>
            <a:ext cx="9043030" cy="3046095"/>
          </a:xfrm>
          <a:prstGeom prst="rect">
            <a:avLst/>
          </a:prstGeom>
        </p:spPr>
        <p:txBody>
          <a:bodyPr wrap="square">
            <a:spAutoFit/>
          </a:bodyPr>
          <a:lstStyle/>
          <a:p>
            <a:pPr>
              <a:lnSpc>
                <a:spcPct val="150000"/>
              </a:lnSpc>
            </a:pPr>
            <a:r>
              <a:rPr lang="en-US" altLang="zh-CN" sz="3200" dirty="0" smtClean="0">
                <a:solidFill>
                  <a:schemeClr val="tx1">
                    <a:lumMod val="95000"/>
                    <a:lumOff val="5000"/>
                  </a:schemeClr>
                </a:solidFill>
              </a:rPr>
              <a:t>6.</a:t>
            </a:r>
            <a:r>
              <a:rPr lang="zh-CN" altLang="en-US" sz="3200" dirty="0" smtClean="0">
                <a:solidFill>
                  <a:schemeClr val="tx1">
                    <a:lumMod val="95000"/>
                    <a:lumOff val="5000"/>
                  </a:schemeClr>
                </a:solidFill>
              </a:rPr>
              <a:t>记录你自己零用钱的收入、支出情况，并将你的统计结果分别用统计表、折线统计图的方式呈现出来。从中你能发现什么有价值的数学信息？你对自己有什么建议？</a:t>
            </a:r>
            <a:endParaRPr lang="zh-CN" altLang="en-US" sz="3200" dirty="0">
              <a:solidFill>
                <a:schemeClr val="tx1">
                  <a:lumMod val="95000"/>
                  <a:lumOff val="5000"/>
                </a:schemeClr>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600">
        <p:push dir="u"/>
      </p:transition>
    </mc:Choice>
    <mc:Fallback>
      <p:transition spd="slow">
        <p:push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3" name="组合 33"/>
          <p:cNvGrpSpPr/>
          <p:nvPr/>
        </p:nvGrpSpPr>
        <p:grpSpPr>
          <a:xfrm>
            <a:off x="107950" y="76200"/>
            <a:ext cx="3124200" cy="1285875"/>
            <a:chOff x="5656354" y="2363924"/>
            <a:chExt cx="3124790" cy="1286510"/>
          </a:xfrm>
        </p:grpSpPr>
        <p:pic>
          <p:nvPicPr>
            <p:cNvPr id="4" name="图片 34" descr="xzgj"/>
            <p:cNvPicPr>
              <a:picLocks noChangeAspect="1"/>
            </p:cNvPicPr>
            <p:nvPr/>
          </p:nvPicPr>
          <p:blipFill>
            <a:blip r:embed="rId4" cstate="print">
              <a:clrChange>
                <a:clrFrom>
                  <a:srgbClr val="FFFFFE"/>
                </a:clrFrom>
                <a:clrTo>
                  <a:srgbClr val="FFFFFE">
                    <a:alpha val="0"/>
                  </a:srgbClr>
                </a:clrTo>
              </a:clrChange>
            </a:blip>
            <a:srcRect r="89005" b="-4384"/>
            <a:stretch>
              <a:fillRect/>
            </a:stretch>
          </p:blipFill>
          <p:spPr>
            <a:xfrm>
              <a:off x="5656354" y="2645864"/>
              <a:ext cx="566420" cy="591820"/>
            </a:xfrm>
            <a:prstGeom prst="rect">
              <a:avLst/>
            </a:prstGeom>
            <a:noFill/>
            <a:ln w="9525">
              <a:noFill/>
            </a:ln>
          </p:spPr>
        </p:pic>
        <p:grpSp>
          <p:nvGrpSpPr>
            <p:cNvPr id="5" name="组合 35"/>
            <p:cNvGrpSpPr/>
            <p:nvPr/>
          </p:nvGrpSpPr>
          <p:grpSpPr>
            <a:xfrm>
              <a:off x="6125318" y="2363924"/>
              <a:ext cx="2655826" cy="1286510"/>
              <a:chOff x="864" y="76"/>
              <a:chExt cx="4329" cy="2026"/>
            </a:xfrm>
          </p:grpSpPr>
          <p:pic>
            <p:nvPicPr>
              <p:cNvPr id="6" name="图片 36" descr="图片11"/>
              <p:cNvPicPr>
                <a:picLocks noChangeAspect="1"/>
              </p:cNvPicPr>
              <p:nvPr/>
            </p:nvPicPr>
            <p:blipFill>
              <a:blip r:embed="rId5" cstate="print"/>
              <a:stretch>
                <a:fillRect/>
              </a:stretch>
            </p:blipFill>
            <p:spPr>
              <a:xfrm>
                <a:off x="3186" y="76"/>
                <a:ext cx="2007" cy="2026"/>
              </a:xfrm>
              <a:prstGeom prst="rect">
                <a:avLst/>
              </a:prstGeom>
              <a:noFill/>
              <a:ln w="9525">
                <a:noFill/>
              </a:ln>
            </p:spPr>
          </p:pic>
          <p:pic>
            <p:nvPicPr>
              <p:cNvPr id="7" name="图片 38" descr="stlx"/>
              <p:cNvPicPr>
                <a:picLocks noChangeAspect="1"/>
              </p:cNvPicPr>
              <p:nvPr/>
            </p:nvPicPr>
            <p:blipFill>
              <a:blip r:embed="rId6" cstate="print">
                <a:clrChange>
                  <a:clrFrom>
                    <a:srgbClr val="FFFFFE"/>
                  </a:clrFrom>
                  <a:clrTo>
                    <a:srgbClr val="FFFFFE">
                      <a:alpha val="0"/>
                    </a:srgbClr>
                  </a:clrTo>
                </a:clrChange>
              </a:blip>
              <a:srcRect l="9543" t="-2" r="62906" b="-2156"/>
              <a:stretch>
                <a:fillRect/>
              </a:stretch>
            </p:blipFill>
            <p:spPr>
              <a:xfrm>
                <a:off x="864" y="504"/>
                <a:ext cx="2322" cy="948"/>
              </a:xfrm>
              <a:prstGeom prst="rect">
                <a:avLst/>
              </a:prstGeom>
              <a:noFill/>
              <a:ln w="9525">
                <a:noFill/>
              </a:ln>
            </p:spPr>
          </p:pic>
        </p:grpSp>
      </p:grpSp>
      <p:sp>
        <p:nvSpPr>
          <p:cNvPr id="9" name="文本框 22"/>
          <p:cNvSpPr txBox="1"/>
          <p:nvPr/>
        </p:nvSpPr>
        <p:spPr>
          <a:xfrm flipH="1">
            <a:off x="3478893" y="1825923"/>
            <a:ext cx="5975780" cy="743986"/>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完成</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完全解读</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相关习题</a:t>
            </a:r>
            <a:endParaRPr lang="zh-CN" altLang="en-US" sz="3200" b="1" dirty="0">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矩形 9"/>
          <p:cNvSpPr/>
          <p:nvPr/>
        </p:nvSpPr>
        <p:spPr>
          <a:xfrm>
            <a:off x="9859909" y="4649906"/>
            <a:ext cx="3244479" cy="1158240"/>
          </a:xfrm>
          <a:prstGeom prst="rect">
            <a:avLst/>
          </a:prstGeom>
          <a:noFill/>
          <a:ln w="1905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871164" y="6024519"/>
            <a:ext cx="3233224" cy="1093627"/>
          </a:xfrm>
          <a:prstGeom prst="rect">
            <a:avLst/>
          </a:prstGeom>
          <a:noFill/>
          <a:ln w="1905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descr="C:\Users\Administrator\Desktop\图片2.png"/>
          <p:cNvPicPr>
            <a:picLocks noChangeAspect="1" noChangeArrowheads="1"/>
          </p:cNvPicPr>
          <p:nvPr/>
        </p:nvPicPr>
        <p:blipFill rotWithShape="1">
          <a:blip r:embed="rId7" cstate="print">
            <a:extLst>
              <a:ext uri="{28A0092B-C50C-407E-A947-70E740481C1C}">
                <a14:useLocalDpi xmlns="" xmlns:a14="http://schemas.microsoft.com/office/drawing/2010/main" val="0"/>
              </a:ext>
            </a:extLst>
          </a:blip>
          <a:srcRect l="9163" t="17004" r="9837" b="27271"/>
          <a:stretch>
            <a:fillRect/>
          </a:stretch>
        </p:blipFill>
        <p:spPr bwMode="auto">
          <a:xfrm>
            <a:off x="3232150" y="743818"/>
            <a:ext cx="1451600" cy="565214"/>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98996" y="83993"/>
            <a:ext cx="2797459" cy="1339850"/>
            <a:chOff x="3222115" y="3035528"/>
            <a:chExt cx="2797459" cy="1339850"/>
          </a:xfrm>
        </p:grpSpPr>
        <p:grpSp>
          <p:nvGrpSpPr>
            <p:cNvPr id="10" name="组合 3"/>
            <p:cNvGrpSpPr/>
            <p:nvPr/>
          </p:nvGrpSpPr>
          <p:grpSpPr bwMode="auto">
            <a:xfrm>
              <a:off x="3733756" y="3035528"/>
              <a:ext cx="2285818" cy="1339850"/>
              <a:chOff x="905" y="49"/>
              <a:chExt cx="3813" cy="2332"/>
            </a:xfrm>
          </p:grpSpPr>
          <p:pic>
            <p:nvPicPr>
              <p:cNvPr id="12" name="图片 11" descr="图片5"/>
              <p:cNvPicPr>
                <a:picLocks noChangeAspect="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024" y="49"/>
                <a:ext cx="1694" cy="2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图片 12" descr="ktxj"/>
              <p:cNvPicPr>
                <a:picLocks noChangeAspect="1"/>
              </p:cNvPicPr>
              <p:nvPr/>
            </p:nvPicPr>
            <p:blipFill rotWithShape="1">
              <a:blip r:embed="rId7" cstate="print">
                <a:clrChange>
                  <a:clrFrom>
                    <a:srgbClr val="FFFFFE"/>
                  </a:clrFrom>
                  <a:clrTo>
                    <a:srgbClr val="FFFFFE">
                      <a:alpha val="0"/>
                    </a:srgbClr>
                  </a:clrTo>
                </a:clrChange>
                <a:extLst>
                  <a:ext uri="{28A0092B-C50C-407E-A947-70E740481C1C}">
                    <a14:useLocalDpi xmlns="" xmlns:a14="http://schemas.microsoft.com/office/drawing/2010/main" val="0"/>
                  </a:ext>
                </a:extLst>
              </a:blip>
              <a:srcRect l="9565" r="62675" b="10593"/>
              <a:stretch>
                <a:fillRect/>
              </a:stretch>
            </p:blipFill>
            <p:spPr bwMode="auto">
              <a:xfrm>
                <a:off x="905" y="574"/>
                <a:ext cx="2476" cy="8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11" name="图片 5" descr="stlx"/>
            <p:cNvPicPr>
              <a:picLocks noChangeAspect="1"/>
            </p:cNvPicPr>
            <p:nvPr/>
          </p:nvPicPr>
          <p:blipFill rotWithShape="1">
            <a:blip r:embed="rId8" cstate="print">
              <a:clrChange>
                <a:clrFrom>
                  <a:srgbClr val="FFFFFE"/>
                </a:clrFrom>
                <a:clrTo>
                  <a:srgbClr val="FFFFFE">
                    <a:alpha val="0"/>
                  </a:srgbClr>
                </a:clrTo>
              </a:clrChange>
              <a:extLst>
                <a:ext uri="{28A0092B-C50C-407E-A947-70E740481C1C}">
                  <a14:useLocalDpi xmlns="" xmlns:a14="http://schemas.microsoft.com/office/drawing/2010/main" val="0"/>
                </a:ext>
              </a:extLst>
            </a:blip>
            <a:srcRect t="-1" r="90112" b="-2156"/>
            <a:stretch>
              <a:fillRect/>
            </a:stretch>
          </p:blipFill>
          <p:spPr bwMode="auto">
            <a:xfrm>
              <a:off x="3222115" y="3324467"/>
              <a:ext cx="511641" cy="6016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14" name="Picture 2"/>
          <p:cNvPicPr>
            <a:picLocks noChangeAspect="1"/>
          </p:cNvPicPr>
          <p:nvPr/>
        </p:nvPicPr>
        <p:blipFill>
          <a:blip r:embed="rId9" cstate="print"/>
          <a:stretch>
            <a:fillRect/>
          </a:stretch>
        </p:blipFill>
        <p:spPr>
          <a:xfrm>
            <a:off x="10482263" y="173038"/>
            <a:ext cx="1430337" cy="971550"/>
          </a:xfrm>
          <a:prstGeom prst="rect">
            <a:avLst/>
          </a:prstGeom>
          <a:noFill/>
          <a:ln w="9525">
            <a:noFill/>
          </a:ln>
        </p:spPr>
      </p:pic>
      <p:sp>
        <p:nvSpPr>
          <p:cNvPr id="18" name="文本框 5"/>
          <p:cNvSpPr txBox="1"/>
          <p:nvPr/>
        </p:nvSpPr>
        <p:spPr>
          <a:xfrm>
            <a:off x="717550" y="2582863"/>
            <a:ext cx="9144000" cy="369887"/>
          </a:xfrm>
          <a:prstGeom prst="rect">
            <a:avLst/>
          </a:prstGeom>
          <a:noFill/>
          <a:ln w="9525">
            <a:noFill/>
          </a:ln>
        </p:spPr>
        <p:txBody>
          <a:bodyPr>
            <a:spAutoFit/>
          </a:bodyPr>
          <a:lstStyle/>
          <a:p>
            <a:endParaRPr lang="zh-CN" altLang="en-US" dirty="0">
              <a:latin typeface="Arial" panose="020B0604020202020204" pitchFamily="34" charset="0"/>
            </a:endParaRPr>
          </a:p>
        </p:txBody>
      </p:sp>
      <p:sp>
        <p:nvSpPr>
          <p:cNvPr id="20" name="圆角矩形 19"/>
          <p:cNvSpPr/>
          <p:nvPr/>
        </p:nvSpPr>
        <p:spPr>
          <a:xfrm rot="10800000" flipH="1">
            <a:off x="1381125" y="2219325"/>
            <a:ext cx="7053580" cy="38227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dk1"/>
              </a:solidFill>
              <a:effectLst/>
              <a:uLnTx/>
              <a:uFillTx/>
              <a:latin typeface="+mn-lt"/>
              <a:ea typeface="+mn-ea"/>
              <a:cs typeface="+mn-cs"/>
              <a:sym typeface="+mn-ea"/>
            </a:endParaRPr>
          </a:p>
        </p:txBody>
      </p:sp>
      <p:sp>
        <p:nvSpPr>
          <p:cNvPr id="21" name="圆角矩形 20"/>
          <p:cNvSpPr/>
          <p:nvPr/>
        </p:nvSpPr>
        <p:spPr>
          <a:xfrm rot="10800000" flipH="1">
            <a:off x="1366520" y="2186305"/>
            <a:ext cx="7104380" cy="3855085"/>
          </a:xfrm>
          <a:prstGeom prst="roundRect">
            <a:avLst/>
          </a:prstGeom>
          <a:noFill/>
          <a:ln w="28575">
            <a:solidFill>
              <a:srgbClr val="0070C0"/>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lt1"/>
              </a:solidFill>
              <a:effectLst/>
              <a:uLnTx/>
              <a:uFillTx/>
              <a:latin typeface="+mn-lt"/>
              <a:ea typeface="+mn-ea"/>
              <a:cs typeface="+mn-cs"/>
              <a:sym typeface="+mn-ea"/>
            </a:endParaRPr>
          </a:p>
        </p:txBody>
      </p:sp>
      <p:sp>
        <p:nvSpPr>
          <p:cNvPr id="22" name="文本框 22"/>
          <p:cNvSpPr txBox="1"/>
          <p:nvPr/>
        </p:nvSpPr>
        <p:spPr>
          <a:xfrm flipH="1">
            <a:off x="1416050" y="2149475"/>
            <a:ext cx="6959600" cy="3784600"/>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lang="en-US" altLang="zh-CN" sz="28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折线统计图不仅能够看出数量多少，而且能够更清楚地看出数量的增减变化情况。还能预测以后事情的发展情况。画图的时候要注意描点、连线、标注数据。</a:t>
            </a:r>
          </a:p>
        </p:txBody>
      </p:sp>
      <p:sp>
        <p:nvSpPr>
          <p:cNvPr id="24" name="MH_Other_1"/>
          <p:cNvSpPr/>
          <p:nvPr>
            <p:custDataLst>
              <p:tags r:id="rId1"/>
            </p:custDataLst>
          </p:nvPr>
        </p:nvSpPr>
        <p:spPr>
          <a:xfrm>
            <a:off x="9049385" y="652463"/>
            <a:ext cx="1646238"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ln>
            <a:solidFill>
              <a:schemeClr val="accent6"/>
            </a:solidFill>
          </a:ln>
        </p:spPr>
        <p:style>
          <a:lnRef idx="1">
            <a:schemeClr val="accent4"/>
          </a:lnRef>
          <a:fillRef idx="0">
            <a:schemeClr val="accent4"/>
          </a:fillRef>
          <a:effectRef idx="0">
            <a:schemeClr val="accent4"/>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cs"/>
            </a:endParaRPr>
          </a:p>
        </p:txBody>
      </p:sp>
      <p:sp>
        <p:nvSpPr>
          <p:cNvPr id="25" name="MH_SubTitle_1"/>
          <p:cNvSpPr/>
          <p:nvPr>
            <p:custDataLst>
              <p:tags r:id="rId2"/>
            </p:custDataLst>
          </p:nvPr>
        </p:nvSpPr>
        <p:spPr>
          <a:xfrm rot="588792">
            <a:off x="8493760" y="1322388"/>
            <a:ext cx="2589213" cy="1606550"/>
          </a:xfrm>
          <a:prstGeom prst="roundRect">
            <a:avLst>
              <a:gd name="adj" fmla="val 11293"/>
            </a:avLst>
          </a:prstGeom>
          <a:solidFill>
            <a:schemeClr val="accent6"/>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lvl="0" algn="ctr" eaLnBrk="1" hangingPunct="1">
              <a:defRPr/>
            </a:pPr>
            <a:r>
              <a:rPr altLang="zh-CN" sz="2800" dirty="0">
                <a:latin typeface="微软雅黑" panose="020B0503020204020204" pitchFamily="34" charset="-122"/>
                <a:ea typeface="微软雅黑" panose="020B0503020204020204" pitchFamily="34" charset="-122"/>
              </a:rPr>
              <a:t>用折线统计图分析数据有哪些优点?</a:t>
            </a:r>
          </a:p>
        </p:txBody>
      </p:sp>
      <p:sp>
        <p:nvSpPr>
          <p:cNvPr id="26" name="MH_Other_2"/>
          <p:cNvSpPr/>
          <p:nvPr>
            <p:custDataLst>
              <p:tags r:id="rId3"/>
            </p:custDataLst>
          </p:nvPr>
        </p:nvSpPr>
        <p:spPr>
          <a:xfrm rot="19833143">
            <a:off x="9695498" y="312738"/>
            <a:ext cx="488950" cy="53340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6"/>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nodePh="1">
                                  <p:stCondLst>
                                    <p:cond delay="0"/>
                                  </p:stCondLst>
                                  <p:endCondLst>
                                    <p:cond evt="begin" delay="0"/>
                                  </p:end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bldLvl="0" animBg="1"/>
      <p:bldP spid="21" grpId="0" bldLvl="0" animBg="1"/>
      <p:bldP spid="22" grpId="0" bldLvl="0" animBg="1"/>
      <p:bldP spid="2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76813" y="-117520"/>
            <a:ext cx="3206772" cy="1608773"/>
            <a:chOff x="76813" y="-117520"/>
            <a:chExt cx="3206772" cy="1608773"/>
          </a:xfrm>
        </p:grpSpPr>
        <p:grpSp>
          <p:nvGrpSpPr>
            <p:cNvPr id="3" name="组合 3"/>
            <p:cNvGrpSpPr/>
            <p:nvPr/>
          </p:nvGrpSpPr>
          <p:grpSpPr bwMode="auto">
            <a:xfrm>
              <a:off x="595363" y="-117520"/>
              <a:ext cx="2688222" cy="1608773"/>
              <a:chOff x="920" y="49"/>
              <a:chExt cx="4233" cy="2535"/>
            </a:xfrm>
          </p:grpSpPr>
          <p:pic>
            <p:nvPicPr>
              <p:cNvPr id="5" name="图片 4" descr="图片10"/>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938" y="49"/>
                <a:ext cx="2215" cy="2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图片 5" descr="zysj"/>
              <p:cNvPicPr>
                <a:picLocks noChangeAspect="1"/>
              </p:cNvPicPr>
              <p:nvPr/>
            </p:nvPicPr>
            <p:blipFill rotWithShape="1">
              <a:blip r:embed="rId4" cstate="print">
                <a:clrChange>
                  <a:clrFrom>
                    <a:srgbClr val="FFFFFE"/>
                  </a:clrFrom>
                  <a:clrTo>
                    <a:srgbClr val="FFFFFE">
                      <a:alpha val="0"/>
                    </a:srgbClr>
                  </a:clrTo>
                </a:clrChange>
                <a:extLst>
                  <a:ext uri="{28A0092B-C50C-407E-A947-70E740481C1C}">
                    <a14:useLocalDpi xmlns="" xmlns:a14="http://schemas.microsoft.com/office/drawing/2010/main" val="0"/>
                  </a:ext>
                </a:extLst>
              </a:blip>
              <a:srcRect l="9650" r="62866" b="1138"/>
              <a:stretch>
                <a:fillRect/>
              </a:stretch>
            </p:blipFill>
            <p:spPr bwMode="auto">
              <a:xfrm>
                <a:off x="920" y="820"/>
                <a:ext cx="2278" cy="9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4" name="图片 5" descr="ktxj"/>
            <p:cNvPicPr>
              <a:picLocks noChangeAspect="1"/>
            </p:cNvPicPr>
            <p:nvPr/>
          </p:nvPicPr>
          <p:blipFill rotWithShape="1">
            <a:blip r:embed="rId5" cstate="print">
              <a:clrChange>
                <a:clrFrom>
                  <a:srgbClr val="FFFFFE"/>
                </a:clrFrom>
                <a:clrTo>
                  <a:srgbClr val="FFFFFE">
                    <a:alpha val="0"/>
                  </a:srgbClr>
                </a:clrTo>
              </a:clrChange>
              <a:extLst>
                <a:ext uri="{28A0092B-C50C-407E-A947-70E740481C1C}">
                  <a14:useLocalDpi xmlns="" xmlns:a14="http://schemas.microsoft.com/office/drawing/2010/main" val="0"/>
                </a:ext>
              </a:extLst>
            </a:blip>
            <a:srcRect r="90296" b="-6696"/>
            <a:stretch>
              <a:fillRect/>
            </a:stretch>
          </p:blipFill>
          <p:spPr bwMode="auto">
            <a:xfrm>
              <a:off x="76813" y="381934"/>
              <a:ext cx="518550" cy="6021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11"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pic>
        <p:nvPicPr>
          <p:cNvPr id="13" name="Picture 2" descr="C:\Users\Administrator\Desktop\作业1.png"/>
          <p:cNvPicPr>
            <a:picLocks noChangeAspect="1" noChangeArrowheads="1"/>
          </p:cNvPicPr>
          <p:nvPr/>
        </p:nvPicPr>
        <p:blipFill rotWithShape="1">
          <a:blip r:embed="rId7" cstate="print">
            <a:extLst>
              <a:ext uri="{28A0092B-C50C-407E-A947-70E740481C1C}">
                <a14:useLocalDpi xmlns="" xmlns:a14="http://schemas.microsoft.com/office/drawing/2010/main" val="0"/>
              </a:ext>
            </a:extLst>
          </a:blip>
          <a:srcRect l="13287" t="20395" r="15686" b="27633"/>
          <a:stretch>
            <a:fillRect/>
          </a:stretch>
        </p:blipFill>
        <p:spPr bwMode="auto">
          <a:xfrm>
            <a:off x="1982218" y="1968129"/>
            <a:ext cx="1238069" cy="514897"/>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Picture 3" descr="C:\Users\Administrator\Desktop\作业2.png"/>
          <p:cNvPicPr>
            <a:picLocks noChangeAspect="1" noChangeArrowheads="1"/>
          </p:cNvPicPr>
          <p:nvPr/>
        </p:nvPicPr>
        <p:blipFill rotWithShape="1">
          <a:blip r:embed="rId8" cstate="print">
            <a:extLst>
              <a:ext uri="{28A0092B-C50C-407E-A947-70E740481C1C}">
                <a14:useLocalDpi xmlns="" xmlns:a14="http://schemas.microsoft.com/office/drawing/2010/main" val="0"/>
              </a:ext>
            </a:extLst>
          </a:blip>
          <a:srcRect l="11247" t="20452" r="14945" b="26367"/>
          <a:stretch>
            <a:fillRect/>
          </a:stretch>
        </p:blipFill>
        <p:spPr bwMode="auto">
          <a:xfrm>
            <a:off x="1982218" y="3063008"/>
            <a:ext cx="1238069" cy="50701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文本框 22"/>
          <p:cNvSpPr txBox="1"/>
          <p:nvPr/>
        </p:nvSpPr>
        <p:spPr>
          <a:xfrm flipH="1">
            <a:off x="3829447" y="1782582"/>
            <a:ext cx="6969182" cy="829945"/>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sz="3200" dirty="0">
                <a:latin typeface="微软雅黑" panose="020B0503020204020204" pitchFamily="34" charset="-122"/>
                <a:ea typeface="微软雅黑" panose="020B0503020204020204" pitchFamily="34" charset="-122"/>
                <a:sym typeface="宋体" panose="02010600030101010101" pitchFamily="2" charset="-122"/>
              </a:rPr>
              <a:t>教材第109页练习二十六第4,5题。</a:t>
            </a:r>
          </a:p>
        </p:txBody>
      </p:sp>
      <p:sp>
        <p:nvSpPr>
          <p:cNvPr id="16" name="文本框 22"/>
          <p:cNvSpPr txBox="1"/>
          <p:nvPr/>
        </p:nvSpPr>
        <p:spPr>
          <a:xfrm flipH="1">
            <a:off x="3829447" y="2784233"/>
            <a:ext cx="7723924" cy="830997"/>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完成</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全科王</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同步课时练习</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相关习题。</a:t>
            </a:r>
            <a:endParaRPr lang="zh-CN" altLang="en-US" sz="3200" b="1" dirty="0">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2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9700" name="Picture 7"/>
          <p:cNvPicPr>
            <a:picLocks noChangeAspect="1"/>
          </p:cNvPicPr>
          <p:nvPr/>
        </p:nvPicPr>
        <p:blipFill>
          <a:blip r:embed="rId3" cstate="print">
            <a:lum bright="6000"/>
          </a:blip>
          <a:stretch>
            <a:fillRect/>
          </a:stretch>
        </p:blipFill>
        <p:spPr>
          <a:xfrm>
            <a:off x="9751060" y="351155"/>
            <a:ext cx="2132330" cy="1224280"/>
          </a:xfrm>
          <a:prstGeom prst="rect">
            <a:avLst/>
          </a:prstGeom>
          <a:noFill/>
          <a:ln w="9525">
            <a:noFill/>
          </a:ln>
        </p:spPr>
      </p:pic>
      <p:pic>
        <p:nvPicPr>
          <p:cNvPr id="2" name="图片 1" descr="图片2"/>
          <p:cNvPicPr>
            <a:picLocks noChangeAspect="1"/>
          </p:cNvPicPr>
          <p:nvPr/>
        </p:nvPicPr>
        <p:blipFill>
          <a:blip r:embed="rId4" cstate="print"/>
          <a:stretch>
            <a:fillRect/>
          </a:stretch>
        </p:blipFill>
        <p:spPr>
          <a:xfrm>
            <a:off x="2856865" y="370840"/>
            <a:ext cx="6478270" cy="2105660"/>
          </a:xfrm>
          <a:prstGeom prst="rect">
            <a:avLst/>
          </a:prstGeom>
        </p:spPr>
      </p:pic>
      <p:grpSp>
        <p:nvGrpSpPr>
          <p:cNvPr id="11" name="组合 10"/>
          <p:cNvGrpSpPr/>
          <p:nvPr/>
        </p:nvGrpSpPr>
        <p:grpSpPr>
          <a:xfrm rot="21120000">
            <a:off x="140335" y="2296160"/>
            <a:ext cx="3921760" cy="2283460"/>
            <a:chOff x="-98" y="6233"/>
            <a:chExt cx="5073" cy="2930"/>
          </a:xfrm>
        </p:grpSpPr>
        <p:pic>
          <p:nvPicPr>
            <p:cNvPr id="12" name="图片 11" descr="图片2"/>
            <p:cNvPicPr>
              <a:picLocks noChangeAspect="1"/>
            </p:cNvPicPr>
            <p:nvPr/>
          </p:nvPicPr>
          <p:blipFill>
            <a:blip r:embed="rId5" cstate="print"/>
            <a:stretch>
              <a:fillRect/>
            </a:stretch>
          </p:blipFill>
          <p:spPr>
            <a:xfrm rot="20640000">
              <a:off x="-98" y="6449"/>
              <a:ext cx="2326" cy="2715"/>
            </a:xfrm>
            <a:prstGeom prst="rect">
              <a:avLst/>
            </a:prstGeom>
          </p:spPr>
        </p:pic>
        <p:pic>
          <p:nvPicPr>
            <p:cNvPr id="13" name="图片 12" descr="图片3"/>
            <p:cNvPicPr>
              <a:picLocks noChangeAspect="1"/>
            </p:cNvPicPr>
            <p:nvPr/>
          </p:nvPicPr>
          <p:blipFill>
            <a:blip r:embed="rId6" cstate="print"/>
            <a:stretch>
              <a:fillRect/>
            </a:stretch>
          </p:blipFill>
          <p:spPr>
            <a:xfrm>
              <a:off x="1380" y="6233"/>
              <a:ext cx="2313" cy="2710"/>
            </a:xfrm>
            <a:prstGeom prst="rect">
              <a:avLst/>
            </a:prstGeom>
          </p:spPr>
        </p:pic>
        <p:pic>
          <p:nvPicPr>
            <p:cNvPr id="14" name="图片 13" descr="图片4"/>
            <p:cNvPicPr>
              <a:picLocks noChangeAspect="1"/>
            </p:cNvPicPr>
            <p:nvPr/>
          </p:nvPicPr>
          <p:blipFill>
            <a:blip r:embed="rId7" cstate="print"/>
            <a:stretch>
              <a:fillRect/>
            </a:stretch>
          </p:blipFill>
          <p:spPr>
            <a:xfrm rot="1200000">
              <a:off x="2793" y="6472"/>
              <a:ext cx="2183" cy="2554"/>
            </a:xfrm>
            <a:prstGeom prst="rect">
              <a:avLst/>
            </a:prstGeom>
          </p:spPr>
        </p:pic>
      </p:grpSp>
      <p:grpSp>
        <p:nvGrpSpPr>
          <p:cNvPr id="15" name="组合 14"/>
          <p:cNvGrpSpPr/>
          <p:nvPr/>
        </p:nvGrpSpPr>
        <p:grpSpPr>
          <a:xfrm rot="21060000">
            <a:off x="474550" y="4474795"/>
            <a:ext cx="3450394" cy="2142529"/>
            <a:chOff x="6844" y="7123"/>
            <a:chExt cx="4821" cy="2994"/>
          </a:xfrm>
        </p:grpSpPr>
        <p:pic>
          <p:nvPicPr>
            <p:cNvPr id="16" name="图片 15" descr="数学副本"/>
            <p:cNvPicPr>
              <a:picLocks noChangeAspect="1"/>
            </p:cNvPicPr>
            <p:nvPr/>
          </p:nvPicPr>
          <p:blipFill>
            <a:blip r:embed="rId8" cstate="print"/>
            <a:stretch>
              <a:fillRect/>
            </a:stretch>
          </p:blipFill>
          <p:spPr>
            <a:xfrm rot="21000000">
              <a:off x="6844" y="7214"/>
              <a:ext cx="2041" cy="2835"/>
            </a:xfrm>
            <a:prstGeom prst="rect">
              <a:avLst/>
            </a:prstGeom>
          </p:spPr>
        </p:pic>
        <p:pic>
          <p:nvPicPr>
            <p:cNvPr id="17" name="图片 16" descr="语文副本"/>
            <p:cNvPicPr>
              <a:picLocks noChangeAspect="1"/>
            </p:cNvPicPr>
            <p:nvPr/>
          </p:nvPicPr>
          <p:blipFill>
            <a:blip r:embed="rId9" cstate="print"/>
            <a:stretch>
              <a:fillRect/>
            </a:stretch>
          </p:blipFill>
          <p:spPr>
            <a:xfrm>
              <a:off x="8197" y="7123"/>
              <a:ext cx="2040" cy="2835"/>
            </a:xfrm>
            <a:prstGeom prst="rect">
              <a:avLst/>
            </a:prstGeom>
          </p:spPr>
        </p:pic>
        <p:pic>
          <p:nvPicPr>
            <p:cNvPr id="18" name="图片 17" descr="英语副本"/>
            <p:cNvPicPr>
              <a:picLocks noChangeAspect="1"/>
            </p:cNvPicPr>
            <p:nvPr/>
          </p:nvPicPr>
          <p:blipFill>
            <a:blip r:embed="rId10" cstate="print"/>
            <a:stretch>
              <a:fillRect/>
            </a:stretch>
          </p:blipFill>
          <p:spPr>
            <a:xfrm rot="480000">
              <a:off x="9625" y="7282"/>
              <a:ext cx="2040" cy="2835"/>
            </a:xfrm>
            <a:prstGeom prst="rect">
              <a:avLst/>
            </a:prstGeom>
          </p:spPr>
        </p:pic>
      </p:grpSp>
      <p:pic>
        <p:nvPicPr>
          <p:cNvPr id="10" name="图片 9" descr="图片1"/>
          <p:cNvPicPr>
            <a:picLocks noChangeAspect="1"/>
          </p:cNvPicPr>
          <p:nvPr/>
        </p:nvPicPr>
        <p:blipFill>
          <a:blip r:embed="rId11" cstate="print"/>
          <a:stretch>
            <a:fillRect/>
          </a:stretch>
        </p:blipFill>
        <p:spPr>
          <a:xfrm>
            <a:off x="3930015" y="2456815"/>
            <a:ext cx="5850255" cy="3711575"/>
          </a:xfrm>
          <a:prstGeom prst="rect">
            <a:avLst/>
          </a:prstGeom>
        </p:spPr>
      </p:pic>
      <p:pic>
        <p:nvPicPr>
          <p:cNvPr id="19" name="图片 18" descr="图片14"/>
          <p:cNvPicPr>
            <a:picLocks noChangeAspect="1"/>
          </p:cNvPicPr>
          <p:nvPr/>
        </p:nvPicPr>
        <p:blipFill>
          <a:blip r:embed="rId12" cstate="print"/>
          <a:stretch>
            <a:fillRect/>
          </a:stretch>
        </p:blipFill>
        <p:spPr>
          <a:xfrm>
            <a:off x="6177915" y="4700270"/>
            <a:ext cx="6013450" cy="2206625"/>
          </a:xfrm>
          <a:prstGeom prst="rect">
            <a:avLst/>
          </a:prstGeom>
        </p:spPr>
      </p:pic>
      <p:pic>
        <p:nvPicPr>
          <p:cNvPr id="20" name="图片 19" descr="图片13"/>
          <p:cNvPicPr>
            <a:picLocks noChangeAspect="1"/>
          </p:cNvPicPr>
          <p:nvPr/>
        </p:nvPicPr>
        <p:blipFill>
          <a:blip r:embed="rId13" cstate="print"/>
          <a:stretch>
            <a:fillRect/>
          </a:stretch>
        </p:blipFill>
        <p:spPr>
          <a:xfrm flipV="1">
            <a:off x="0" y="159385"/>
            <a:ext cx="1712595" cy="1182370"/>
          </a:xfrm>
          <a:prstGeom prst="rect">
            <a:avLst/>
          </a:prstGeom>
        </p:spPr>
      </p:pic>
      <p:pic>
        <p:nvPicPr>
          <p:cNvPr id="7" name="图片 6" descr="尖子生阅读封面"/>
          <p:cNvPicPr>
            <a:picLocks noChangeAspect="1"/>
          </p:cNvPicPr>
          <p:nvPr/>
        </p:nvPicPr>
        <p:blipFill>
          <a:blip r:embed="rId14" cstate="print"/>
          <a:stretch>
            <a:fillRect/>
          </a:stretch>
        </p:blipFill>
        <p:spPr>
          <a:xfrm rot="720000">
            <a:off x="9732645" y="1940560"/>
            <a:ext cx="2169160" cy="3016250"/>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2000">
        <p:newsflash/>
      </p:transition>
    </mc:Choice>
    <mc:Fallback>
      <p:transition spd="slow">
        <p:newsfla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7" cstate="print"/>
          <a:srcRect/>
          <a:stretch>
            <a:fillRect/>
          </a:stretch>
        </a:blipFill>
        <a:effectLst/>
      </p:bgPr>
    </p:bg>
    <p:spTree>
      <p:nvGrpSpPr>
        <p:cNvPr id="1" name=""/>
        <p:cNvGrpSpPr/>
        <p:nvPr/>
      </p:nvGrpSpPr>
      <p:grpSpPr>
        <a:xfrm>
          <a:off x="0" y="0"/>
          <a:ext cx="0" cy="0"/>
          <a:chOff x="0" y="0"/>
          <a:chExt cx="0" cy="0"/>
        </a:xfrm>
      </p:grpSpPr>
      <p:pic>
        <p:nvPicPr>
          <p:cNvPr id="5" name="Picture 7"/>
          <p:cNvPicPr>
            <a:picLocks noChangeAspect="1"/>
          </p:cNvPicPr>
          <p:nvPr>
            <p:custDataLst>
              <p:tags r:id="rId1"/>
            </p:custDataLst>
          </p:nvPr>
        </p:nvPicPr>
        <p:blipFill>
          <a:blip r:embed="rId8" cstate="print"/>
          <a:stretch>
            <a:fillRect/>
          </a:stretch>
        </p:blipFill>
        <p:spPr>
          <a:xfrm>
            <a:off x="9705975" y="266065"/>
            <a:ext cx="2042795" cy="1172845"/>
          </a:xfrm>
          <a:prstGeom prst="rect">
            <a:avLst/>
          </a:prstGeom>
          <a:noFill/>
          <a:ln w="9525">
            <a:noFill/>
          </a:ln>
        </p:spPr>
      </p:pic>
      <p:sp>
        <p:nvSpPr>
          <p:cNvPr id="9" name="矩形 8"/>
          <p:cNvSpPr/>
          <p:nvPr/>
        </p:nvSpPr>
        <p:spPr>
          <a:xfrm>
            <a:off x="3514090" y="1403350"/>
            <a:ext cx="5163185" cy="783590"/>
          </a:xfrm>
          <a:prstGeom prst="rect">
            <a:avLst/>
          </a:prstGeom>
          <a:noFill/>
          <a:ln>
            <a:noFill/>
          </a:ln>
        </p:spPr>
        <p:txBody>
          <a:bodyPr wrap="square" rtlCol="0" anchor="t">
            <a:spAutoFit/>
            <a:scene3d>
              <a:camera prst="orthographicFront"/>
              <a:lightRig rig="threePt" dir="t"/>
            </a:scene3d>
          </a:bodyPr>
          <a:lstStyle/>
          <a:p>
            <a:pPr algn="dist"/>
            <a:r>
              <a:rPr lang="zh-CN" altLang="en-US" sz="4500" b="1">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小学免费教考资源</a:t>
            </a:r>
            <a:endParaRPr lang="zh-CN" altLang="en-US" sz="4500" b="1">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sp>
        <p:nvSpPr>
          <p:cNvPr id="14" name="文本框 13"/>
          <p:cNvSpPr txBox="1"/>
          <p:nvPr/>
        </p:nvSpPr>
        <p:spPr>
          <a:xfrm>
            <a:off x="2586990" y="2599690"/>
            <a:ext cx="8371205" cy="3322955"/>
          </a:xfrm>
          <a:prstGeom prst="rect">
            <a:avLst/>
          </a:prstGeom>
          <a:noFill/>
        </p:spPr>
        <p:txBody>
          <a:bodyPr wrap="square" rtlCol="0">
            <a:spAutoFit/>
          </a:bodyPr>
          <a:lstStyle/>
          <a:p>
            <a:pPr algn="l">
              <a:lnSpc>
                <a:spcPct val="150000"/>
              </a:lnSpc>
            </a:pPr>
            <a:r>
              <a:rPr lang="en-US" altLang="zh-CN" sz="2800"/>
              <a:t>         </a:t>
            </a:r>
            <a:r>
              <a:rPr lang="zh-CN" sz="2800"/>
              <a:t>扫描梓耕教育、名师汇二维码，登录梓耕教育网站www.jlzgjy.com.cn，下载更多教考资源。</a:t>
            </a:r>
          </a:p>
          <a:p>
            <a:pPr algn="l">
              <a:lnSpc>
                <a:spcPct val="150000"/>
              </a:lnSpc>
            </a:pPr>
            <a:r>
              <a:rPr lang="zh-CN" sz="2800"/>
              <a:t>       </a:t>
            </a:r>
            <a:r>
              <a:rPr lang="en-US" altLang="zh-CN" sz="2800"/>
              <a:t>  </a:t>
            </a:r>
            <a:r>
              <a:rPr lang="zh-CN" sz="2800"/>
              <a:t>小学各学科题库、精品课件、名师教案、课文朗读与听力、公开课视频、知识点微课、工作总结及日常工作表格等优质免费资源等你来拿！</a:t>
            </a:r>
          </a:p>
        </p:txBody>
      </p:sp>
      <p:pic>
        <p:nvPicPr>
          <p:cNvPr id="15" name="图片 14" descr="梓耕教育"/>
          <p:cNvPicPr>
            <a:picLocks noChangeAspect="1"/>
          </p:cNvPicPr>
          <p:nvPr>
            <p:custDataLst>
              <p:tags r:id="rId2"/>
            </p:custDataLst>
          </p:nvPr>
        </p:nvPicPr>
        <p:blipFill>
          <a:blip r:embed="rId9" cstate="print"/>
          <a:stretch>
            <a:fillRect/>
          </a:stretch>
        </p:blipFill>
        <p:spPr>
          <a:xfrm>
            <a:off x="599758" y="2373630"/>
            <a:ext cx="1809750" cy="1781175"/>
          </a:xfrm>
          <a:prstGeom prst="rect">
            <a:avLst/>
          </a:prstGeom>
        </p:spPr>
      </p:pic>
      <p:pic>
        <p:nvPicPr>
          <p:cNvPr id="16" name="图片 15" descr="梓耕名师汇二维吗"/>
          <p:cNvPicPr>
            <a:picLocks noChangeAspect="1"/>
          </p:cNvPicPr>
          <p:nvPr>
            <p:custDataLst>
              <p:tags r:id="rId3"/>
            </p:custDataLst>
          </p:nvPr>
        </p:nvPicPr>
        <p:blipFill>
          <a:blip r:embed="rId10" cstate="print"/>
          <a:srcRect l="3582" t="3184" r="3184" b="4080"/>
          <a:stretch>
            <a:fillRect/>
          </a:stretch>
        </p:blipFill>
        <p:spPr>
          <a:xfrm>
            <a:off x="612140" y="4147185"/>
            <a:ext cx="1784985" cy="1775460"/>
          </a:xfrm>
          <a:prstGeom prst="rect">
            <a:avLst/>
          </a:prstGeom>
        </p:spPr>
      </p:pic>
      <p:pic>
        <p:nvPicPr>
          <p:cNvPr id="19" name="图片 18" descr="图片14"/>
          <p:cNvPicPr>
            <a:picLocks noChangeAspect="1"/>
          </p:cNvPicPr>
          <p:nvPr>
            <p:custDataLst>
              <p:tags r:id="rId4"/>
            </p:custDataLst>
          </p:nvPr>
        </p:nvPicPr>
        <p:blipFill>
          <a:blip r:embed="rId11" cstate="print"/>
          <a:stretch>
            <a:fillRect/>
          </a:stretch>
        </p:blipFill>
        <p:spPr>
          <a:xfrm>
            <a:off x="6178550" y="4671060"/>
            <a:ext cx="6013450" cy="2206625"/>
          </a:xfrm>
          <a:prstGeom prst="rect">
            <a:avLst/>
          </a:prstGeom>
        </p:spPr>
      </p:pic>
      <p:pic>
        <p:nvPicPr>
          <p:cNvPr id="20" name="图片 19" descr="图片13"/>
          <p:cNvPicPr>
            <a:picLocks noChangeAspect="1"/>
          </p:cNvPicPr>
          <p:nvPr>
            <p:custDataLst>
              <p:tags r:id="rId5"/>
            </p:custDataLst>
          </p:nvPr>
        </p:nvPicPr>
        <p:blipFill>
          <a:blip r:embed="rId12" cstate="print"/>
          <a:stretch>
            <a:fillRect/>
          </a:stretch>
        </p:blipFill>
        <p:spPr>
          <a:xfrm flipV="1">
            <a:off x="0" y="159385"/>
            <a:ext cx="1712595" cy="1182370"/>
          </a:xfrm>
          <a:prstGeom prst="rect">
            <a:avLst/>
          </a:prstGeom>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4"/>
          <p:cNvGrpSpPr/>
          <p:nvPr/>
        </p:nvGrpSpPr>
        <p:grpSpPr>
          <a:xfrm>
            <a:off x="106363" y="130175"/>
            <a:ext cx="3295650" cy="1058863"/>
            <a:chOff x="87203" y="1490254"/>
            <a:chExt cx="3295442" cy="1059180"/>
          </a:xfrm>
        </p:grpSpPr>
        <p:pic>
          <p:nvPicPr>
            <p:cNvPr id="4" name="图片 5" descr="fxzb"/>
            <p:cNvPicPr>
              <a:picLocks noChangeAspect="1"/>
            </p:cNvPicPr>
            <p:nvPr/>
          </p:nvPicPr>
          <p:blipFill>
            <a:blip r:embed="rId5" cstate="print">
              <a:clrChange>
                <a:clrFrom>
                  <a:srgbClr val="FFFFFE"/>
                </a:clrFrom>
                <a:clrTo>
                  <a:srgbClr val="FFFFFE">
                    <a:alpha val="0"/>
                  </a:srgbClr>
                </a:clrTo>
              </a:clrChange>
            </a:blip>
            <a:srcRect r="89503" b="-114"/>
            <a:stretch>
              <a:fillRect/>
            </a:stretch>
          </p:blipFill>
          <p:spPr>
            <a:xfrm>
              <a:off x="87203" y="1733456"/>
              <a:ext cx="566484" cy="553720"/>
            </a:xfrm>
            <a:prstGeom prst="rect">
              <a:avLst/>
            </a:prstGeom>
            <a:noFill/>
            <a:ln w="9525">
              <a:noFill/>
            </a:ln>
          </p:spPr>
        </p:pic>
        <p:grpSp>
          <p:nvGrpSpPr>
            <p:cNvPr id="5" name="组合 6"/>
            <p:cNvGrpSpPr/>
            <p:nvPr/>
          </p:nvGrpSpPr>
          <p:grpSpPr>
            <a:xfrm>
              <a:off x="653415" y="1490254"/>
              <a:ext cx="2729230" cy="1059180"/>
              <a:chOff x="1008" y="125"/>
              <a:chExt cx="4298" cy="1668"/>
            </a:xfrm>
          </p:grpSpPr>
          <p:pic>
            <p:nvPicPr>
              <p:cNvPr id="6" name="图片 7" descr="图片1"/>
              <p:cNvPicPr>
                <a:picLocks noChangeAspect="1"/>
              </p:cNvPicPr>
              <p:nvPr>
                <p:custDataLst>
                  <p:tags r:id="rId1"/>
                </p:custDataLst>
              </p:nvPr>
            </p:nvPicPr>
            <p:blipFill>
              <a:blip r:embed="rId6" cstate="print"/>
              <a:stretch>
                <a:fillRect/>
              </a:stretch>
            </p:blipFill>
            <p:spPr>
              <a:xfrm>
                <a:off x="3050" y="125"/>
                <a:ext cx="2256" cy="1668"/>
              </a:xfrm>
              <a:prstGeom prst="rect">
                <a:avLst/>
              </a:prstGeom>
              <a:noFill/>
              <a:ln w="9525">
                <a:noFill/>
              </a:ln>
            </p:spPr>
          </p:pic>
          <p:pic>
            <p:nvPicPr>
              <p:cNvPr id="7" name="图片 8" descr="xkdr"/>
              <p:cNvPicPr>
                <a:picLocks noChangeAspect="1"/>
              </p:cNvPicPr>
              <p:nvPr/>
            </p:nvPicPr>
            <p:blipFill>
              <a:blip r:embed="rId7" cstate="print">
                <a:clrChange>
                  <a:clrFrom>
                    <a:srgbClr val="FFFFFE"/>
                  </a:clrFrom>
                  <a:clrTo>
                    <a:srgbClr val="FFFFFE">
                      <a:alpha val="0"/>
                    </a:srgbClr>
                  </a:clrTo>
                </a:clrChange>
              </a:blip>
              <a:srcRect l="10548" r="62433" b="859"/>
              <a:stretch>
                <a:fillRect/>
              </a:stretch>
            </p:blipFill>
            <p:spPr>
              <a:xfrm>
                <a:off x="1008" y="465"/>
                <a:ext cx="2285" cy="923"/>
              </a:xfrm>
              <a:prstGeom prst="rect">
                <a:avLst/>
              </a:prstGeom>
              <a:noFill/>
              <a:ln w="9525">
                <a:noFill/>
              </a:ln>
            </p:spPr>
          </p:pic>
        </p:grpSp>
      </p:grpSp>
      <p:sp>
        <p:nvSpPr>
          <p:cNvPr id="8197" name="圆角矩形标注 10"/>
          <p:cNvSpPr/>
          <p:nvPr/>
        </p:nvSpPr>
        <p:spPr>
          <a:xfrm>
            <a:off x="4238625" y="932180"/>
            <a:ext cx="5871210" cy="2392045"/>
          </a:xfrm>
          <a:prstGeom prst="wedgeRoundRectCallout">
            <a:avLst>
              <a:gd name="adj1" fmla="val -58019"/>
              <a:gd name="adj2" fmla="val 27900"/>
              <a:gd name="adj3" fmla="val 16667"/>
            </a:avLst>
          </a:prstGeom>
          <a:solidFill>
            <a:schemeClr val="bg1"/>
          </a:solidFill>
          <a:ln w="19050" cap="flat" cmpd="sng">
            <a:solidFill>
              <a:srgbClr val="3399FF"/>
            </a:solidFill>
            <a:prstDash val="solid"/>
            <a:miter/>
            <a:headEnd type="none" w="med" len="med"/>
            <a:tailEnd type="none" w="med" len="med"/>
          </a:ln>
        </p:spPr>
        <p:txBody>
          <a:bodyPr wrap="square" anchor="ctr">
            <a:spAutoFit/>
          </a:bodyPr>
          <a:lstStyle/>
          <a:p>
            <a:pPr>
              <a:lnSpc>
                <a:spcPct val="120000"/>
              </a:lnSpc>
            </a:pPr>
            <a:r>
              <a:rPr lang="zh-CN" altLang="en-US" sz="2800" b="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中国已经进入老龄化社会，尤其是上海，早在</a:t>
            </a:r>
            <a:r>
              <a:rPr lang="en-US" altLang="zh-CN" sz="2800" b="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20</a:t>
            </a:r>
            <a:r>
              <a:rPr lang="zh-CN" altLang="en-US" sz="2800" b="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世纪</a:t>
            </a:r>
            <a:r>
              <a:rPr lang="en-US" altLang="zh-CN" sz="2800" b="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70</a:t>
            </a:r>
            <a:r>
              <a:rPr lang="zh-CN" altLang="en-US" sz="2800" b="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年代末就进入了老龄化。出生人口数和死亡人口数是重要的影响因素</a:t>
            </a:r>
            <a:r>
              <a:rPr lang="en-US" altLang="zh-CN" sz="2800" b="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p>
        </p:txBody>
      </p:sp>
      <p:pic>
        <p:nvPicPr>
          <p:cNvPr id="25" name="Picture 2" descr="C:\Users\Administrator\Desktop\人教四色.tif"/>
          <p:cNvPicPr>
            <a:picLocks noChangeAspect="1" noChangeArrowheads="1"/>
          </p:cNvPicPr>
          <p:nvPr/>
        </p:nvPicPr>
        <p:blipFill rotWithShape="1">
          <a:blip r:embed="rId8" cstate="print">
            <a:clrChange>
              <a:clrFrom>
                <a:srgbClr val="FFFFFE"/>
              </a:clrFrom>
              <a:clrTo>
                <a:srgbClr val="FFFFFE">
                  <a:alpha val="0"/>
                </a:srgbClr>
              </a:clrTo>
            </a:clrChange>
            <a:extLst>
              <a:ext uri="{28A0092B-C50C-407E-A947-70E740481C1C}">
                <a14:useLocalDpi xmlns="" xmlns:a14="http://schemas.microsoft.com/office/drawing/2010/main" val="0"/>
              </a:ext>
            </a:extLst>
          </a:blip>
          <a:srcRect l="62573"/>
          <a:stretch>
            <a:fillRect/>
          </a:stretch>
        </p:blipFill>
        <p:spPr bwMode="auto">
          <a:xfrm flipH="1">
            <a:off x="1748790" y="1746250"/>
            <a:ext cx="2281555" cy="2160270"/>
          </a:xfrm>
          <a:prstGeom prst="rect">
            <a:avLst/>
          </a:prstGeom>
          <a:noFill/>
          <a:extLst>
            <a:ext uri="{909E8E84-426E-40DD-AFC4-6F175D3DCCD1}">
              <a14:hiddenFill xmlns="" xmlns:a14="http://schemas.microsoft.com/office/drawing/2010/main">
                <a:solidFill>
                  <a:srgbClr val="FFFFFF"/>
                </a:solidFill>
              </a14:hiddenFill>
            </a:ext>
          </a:extLst>
        </p:spPr>
      </p:pic>
      <p:sp>
        <p:nvSpPr>
          <p:cNvPr id="11271" name="AutoShape 7"/>
          <p:cNvSpPr>
            <a:spLocks noChangeArrowheads="1"/>
          </p:cNvSpPr>
          <p:nvPr/>
        </p:nvSpPr>
        <p:spPr bwMode="auto">
          <a:xfrm>
            <a:off x="2734672" y="3906773"/>
            <a:ext cx="3096344" cy="1536242"/>
          </a:xfrm>
          <a:prstGeom prst="wedgeRoundRectCallout">
            <a:avLst>
              <a:gd name="adj1" fmla="val -41541"/>
              <a:gd name="adj2" fmla="val 66257"/>
              <a:gd name="adj3" fmla="val 16667"/>
            </a:avLst>
          </a:prstGeom>
        </p:spPr>
        <p:style>
          <a:lnRef idx="2">
            <a:schemeClr val="accent4"/>
          </a:lnRef>
          <a:fillRef idx="1">
            <a:schemeClr val="lt1"/>
          </a:fillRef>
          <a:effectRef idx="0">
            <a:schemeClr val="accent4"/>
          </a:effectRef>
          <a:fontRef idx="minor">
            <a:schemeClr val="dk1"/>
          </a:fontRef>
        </p:style>
        <p:txBody>
          <a:bodyPr wrap="none" lIns="90000" tIns="46800" rIns="90000" bIns="46800" anchor="ctr"/>
          <a:lstStyle/>
          <a:p>
            <a:pPr algn="l"/>
            <a:r>
              <a:rPr lang="zh-CN" sz="3200" dirty="0">
                <a:ea typeface="宋体" panose="02010600030101010101" pitchFamily="2" charset="-122"/>
              </a:rPr>
              <a:t>出生人口数和死</a:t>
            </a:r>
          </a:p>
          <a:p>
            <a:pPr algn="l"/>
            <a:r>
              <a:rPr lang="zh-CN" sz="3200" dirty="0">
                <a:ea typeface="宋体" panose="02010600030101010101" pitchFamily="2" charset="-122"/>
              </a:rPr>
              <a:t>亡人口数是怎么</a:t>
            </a:r>
          </a:p>
          <a:p>
            <a:pPr algn="l"/>
            <a:r>
              <a:rPr lang="zh-CN" sz="3200" dirty="0">
                <a:ea typeface="宋体" panose="02010600030101010101" pitchFamily="2" charset="-122"/>
              </a:rPr>
              <a:t>变化的呢？</a:t>
            </a:r>
          </a:p>
        </p:txBody>
      </p:sp>
      <p:sp>
        <p:nvSpPr>
          <p:cNvPr id="11272" name="AutoShape 8"/>
          <p:cNvSpPr>
            <a:spLocks noChangeArrowheads="1"/>
          </p:cNvSpPr>
          <p:nvPr/>
        </p:nvSpPr>
        <p:spPr bwMode="auto">
          <a:xfrm>
            <a:off x="7119945" y="3694172"/>
            <a:ext cx="2989890" cy="1747929"/>
          </a:xfrm>
          <a:prstGeom prst="wedgeRoundRectCallout">
            <a:avLst>
              <a:gd name="adj1" fmla="val 36853"/>
              <a:gd name="adj2" fmla="val 58274"/>
              <a:gd name="adj3" fmla="val 16667"/>
            </a:avLst>
          </a:prstGeom>
        </p:spPr>
        <p:style>
          <a:lnRef idx="2">
            <a:schemeClr val="accent4"/>
          </a:lnRef>
          <a:fillRef idx="1">
            <a:schemeClr val="lt1"/>
          </a:fillRef>
          <a:effectRef idx="0">
            <a:schemeClr val="accent4"/>
          </a:effectRef>
          <a:fontRef idx="minor">
            <a:schemeClr val="dk1"/>
          </a:fontRef>
        </p:style>
        <p:txBody>
          <a:bodyPr wrap="none" lIns="90000" tIns="46800" rIns="90000" bIns="46800" anchor="ctr"/>
          <a:lstStyle/>
          <a:p>
            <a:pPr algn="l"/>
            <a:r>
              <a:rPr lang="zh-CN" sz="3200">
                <a:ea typeface="宋体" panose="02010600030101010101" pitchFamily="2" charset="-122"/>
              </a:rPr>
              <a:t>我们得做一些</a:t>
            </a:r>
          </a:p>
          <a:p>
            <a:pPr algn="l"/>
            <a:r>
              <a:rPr lang="zh-CN" sz="3200">
                <a:ea typeface="宋体" panose="02010600030101010101" pitchFamily="2" charset="-122"/>
              </a:rPr>
              <a:t>调查，然后分</a:t>
            </a:r>
          </a:p>
          <a:p>
            <a:pPr algn="l"/>
            <a:r>
              <a:rPr lang="zh-CN" sz="3200">
                <a:ea typeface="宋体" panose="02010600030101010101" pitchFamily="2" charset="-122"/>
              </a:rPr>
              <a:t>析一下数据。</a:t>
            </a:r>
            <a:endParaRPr lang="zh-CN" b="0">
              <a:ea typeface="宋体" panose="02010600030101010101" pitchFamily="2" charset="-122"/>
            </a:endParaRPr>
          </a:p>
        </p:txBody>
      </p:sp>
      <p:pic>
        <p:nvPicPr>
          <p:cNvPr id="26" name="图片 25"/>
          <p:cNvPicPr>
            <a:picLocks noChangeAspect="1"/>
          </p:cNvPicPr>
          <p:nvPr/>
        </p:nvPicPr>
        <p:blipFill>
          <a:blip r:embed="rId9" cstate="print">
            <a:clrChange>
              <a:clrFrom>
                <a:srgbClr val="FFFFFF">
                  <a:alpha val="100000"/>
                </a:srgbClr>
              </a:clrFrom>
              <a:clrTo>
                <a:srgbClr val="FFFFFF">
                  <a:alpha val="100000"/>
                  <a:alpha val="0"/>
                </a:srgbClr>
              </a:clrTo>
            </a:clrChange>
          </a:blip>
          <a:srcRect l="85101"/>
          <a:stretch>
            <a:fillRect/>
          </a:stretch>
        </p:blipFill>
        <p:spPr>
          <a:xfrm>
            <a:off x="9952355" y="4706620"/>
            <a:ext cx="1318895" cy="1871980"/>
          </a:xfrm>
          <a:prstGeom prst="rect">
            <a:avLst/>
          </a:prstGeom>
        </p:spPr>
      </p:pic>
      <p:pic>
        <p:nvPicPr>
          <p:cNvPr id="27" name="图片 26"/>
          <p:cNvPicPr>
            <a:picLocks noChangeAspect="1"/>
          </p:cNvPicPr>
          <p:nvPr/>
        </p:nvPicPr>
        <p:blipFill>
          <a:blip r:embed="rId9" cstate="print">
            <a:clrChange>
              <a:clrFrom>
                <a:srgbClr val="FFFFFF">
                  <a:alpha val="100000"/>
                </a:srgbClr>
              </a:clrFrom>
              <a:clrTo>
                <a:srgbClr val="FFFFFF">
                  <a:alpha val="100000"/>
                  <a:alpha val="0"/>
                </a:srgbClr>
              </a:clrTo>
            </a:clrChange>
          </a:blip>
          <a:srcRect l="1181" r="83139"/>
          <a:stretch>
            <a:fillRect/>
          </a:stretch>
        </p:blipFill>
        <p:spPr>
          <a:xfrm>
            <a:off x="1263650" y="4874260"/>
            <a:ext cx="1471295" cy="198374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197"/>
                                        </p:tgtEl>
                                        <p:attrNameLst>
                                          <p:attrName>style.visibility</p:attrName>
                                        </p:attrNameLst>
                                      </p:cBhvr>
                                      <p:to>
                                        <p:strVal val="visible"/>
                                      </p:to>
                                    </p:set>
                                    <p:animEffect transition="in" filter="randombar(horizontal)">
                                      <p:cBhvr>
                                        <p:cTn id="10" dur="500"/>
                                        <p:tgtEl>
                                          <p:spTgt spid="819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271"/>
                                        </p:tgtEl>
                                        <p:attrNameLst>
                                          <p:attrName>style.visibility</p:attrName>
                                        </p:attrNameLst>
                                      </p:cBhvr>
                                      <p:to>
                                        <p:strVal val="visible"/>
                                      </p:to>
                                    </p:set>
                                    <p:animEffect transition="in" filter="wipe(down)">
                                      <p:cBhvr>
                                        <p:cTn id="15" dur="500"/>
                                        <p:tgtEl>
                                          <p:spTgt spid="11271"/>
                                        </p:tgtEl>
                                      </p:cBhvr>
                                    </p:animEffect>
                                  </p:childTnLst>
                                </p:cTn>
                              </p:par>
                              <p:par>
                                <p:cTn id="16" presetID="3" presetClass="entr" presetSubtype="1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linds(horizontal)">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1272"/>
                                        </p:tgtEl>
                                        <p:attrNameLst>
                                          <p:attrName>style.visibility</p:attrName>
                                        </p:attrNameLst>
                                      </p:cBhvr>
                                      <p:to>
                                        <p:strVal val="visible"/>
                                      </p:to>
                                    </p:set>
                                    <p:animEffect transition="in" filter="wipe(down)">
                                      <p:cBhvr>
                                        <p:cTn id="23" dur="500"/>
                                        <p:tgtEl>
                                          <p:spTgt spid="11272"/>
                                        </p:tgtEl>
                                      </p:cBhvr>
                                    </p:animEffect>
                                  </p:childTnLst>
                                </p:cTn>
                              </p:par>
                              <p:par>
                                <p:cTn id="24" presetID="3" presetClass="entr" presetSubtype="10"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linds(horizontal)">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bldLvl="0" animBg="1"/>
      <p:bldP spid="8197" grpId="1" animBg="1"/>
      <p:bldP spid="11271" grpId="0" bldLvl="0" animBg="1" autoUpdateAnimBg="0"/>
      <p:bldP spid="11272" grpId="0" bldLvl="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4"/>
          <p:cNvGrpSpPr/>
          <p:nvPr/>
        </p:nvGrpSpPr>
        <p:grpSpPr>
          <a:xfrm>
            <a:off x="106363" y="130175"/>
            <a:ext cx="3295650" cy="1058863"/>
            <a:chOff x="87203" y="1490254"/>
            <a:chExt cx="3295442" cy="1059180"/>
          </a:xfrm>
        </p:grpSpPr>
        <p:pic>
          <p:nvPicPr>
            <p:cNvPr id="4" name="图片 5" descr="fxzb"/>
            <p:cNvPicPr>
              <a:picLocks noChangeAspect="1"/>
            </p:cNvPicPr>
            <p:nvPr/>
          </p:nvPicPr>
          <p:blipFill>
            <a:blip r:embed="rId5" cstate="print">
              <a:clrChange>
                <a:clrFrom>
                  <a:srgbClr val="FFFFFE"/>
                </a:clrFrom>
                <a:clrTo>
                  <a:srgbClr val="FFFFFE">
                    <a:alpha val="0"/>
                  </a:srgbClr>
                </a:clrTo>
              </a:clrChange>
            </a:blip>
            <a:srcRect r="89503" b="-114"/>
            <a:stretch>
              <a:fillRect/>
            </a:stretch>
          </p:blipFill>
          <p:spPr>
            <a:xfrm>
              <a:off x="87203" y="1733456"/>
              <a:ext cx="566484" cy="553720"/>
            </a:xfrm>
            <a:prstGeom prst="rect">
              <a:avLst/>
            </a:prstGeom>
            <a:noFill/>
            <a:ln w="9525">
              <a:noFill/>
            </a:ln>
          </p:spPr>
        </p:pic>
        <p:grpSp>
          <p:nvGrpSpPr>
            <p:cNvPr id="5" name="组合 6"/>
            <p:cNvGrpSpPr/>
            <p:nvPr/>
          </p:nvGrpSpPr>
          <p:grpSpPr>
            <a:xfrm>
              <a:off x="653415" y="1490254"/>
              <a:ext cx="2729230" cy="1059180"/>
              <a:chOff x="1008" y="125"/>
              <a:chExt cx="4298" cy="1668"/>
            </a:xfrm>
          </p:grpSpPr>
          <p:pic>
            <p:nvPicPr>
              <p:cNvPr id="6" name="图片 7" descr="图片1"/>
              <p:cNvPicPr>
                <a:picLocks noChangeAspect="1"/>
              </p:cNvPicPr>
              <p:nvPr>
                <p:custDataLst>
                  <p:tags r:id="rId1"/>
                </p:custDataLst>
              </p:nvPr>
            </p:nvPicPr>
            <p:blipFill>
              <a:blip r:embed="rId6" cstate="print"/>
              <a:stretch>
                <a:fillRect/>
              </a:stretch>
            </p:blipFill>
            <p:spPr>
              <a:xfrm>
                <a:off x="3050" y="125"/>
                <a:ext cx="2256" cy="1668"/>
              </a:xfrm>
              <a:prstGeom prst="rect">
                <a:avLst/>
              </a:prstGeom>
              <a:noFill/>
              <a:ln w="9525">
                <a:noFill/>
              </a:ln>
            </p:spPr>
          </p:pic>
          <p:pic>
            <p:nvPicPr>
              <p:cNvPr id="7" name="图片 8" descr="xkdr"/>
              <p:cNvPicPr>
                <a:picLocks noChangeAspect="1"/>
              </p:cNvPicPr>
              <p:nvPr/>
            </p:nvPicPr>
            <p:blipFill>
              <a:blip r:embed="rId7" cstate="print">
                <a:clrChange>
                  <a:clrFrom>
                    <a:srgbClr val="FFFFFE"/>
                  </a:clrFrom>
                  <a:clrTo>
                    <a:srgbClr val="FFFFFE">
                      <a:alpha val="0"/>
                    </a:srgbClr>
                  </a:clrTo>
                </a:clrChange>
              </a:blip>
              <a:srcRect l="10548" r="62433" b="859"/>
              <a:stretch>
                <a:fillRect/>
              </a:stretch>
            </p:blipFill>
            <p:spPr>
              <a:xfrm>
                <a:off x="1008" y="465"/>
                <a:ext cx="2285" cy="923"/>
              </a:xfrm>
              <a:prstGeom prst="rect">
                <a:avLst/>
              </a:prstGeom>
              <a:noFill/>
              <a:ln w="9525">
                <a:noFill/>
              </a:ln>
            </p:spPr>
          </p:pic>
        </p:grpSp>
      </p:grpSp>
      <p:sp>
        <p:nvSpPr>
          <p:cNvPr id="9" name="文本框 8"/>
          <p:cNvSpPr txBox="1"/>
          <p:nvPr/>
        </p:nvSpPr>
        <p:spPr>
          <a:xfrm>
            <a:off x="1607185" y="1058545"/>
            <a:ext cx="9080500" cy="1124585"/>
          </a:xfrm>
          <a:prstGeom prst="rect">
            <a:avLst/>
          </a:prstGeom>
          <a:noFill/>
        </p:spPr>
        <p:txBody>
          <a:bodyPr wrap="square" rtlCol="0">
            <a:spAutoFit/>
          </a:bodyPr>
          <a:lstStyle/>
          <a:p>
            <a:pPr algn="l">
              <a:lnSpc>
                <a:spcPct val="120000"/>
              </a:lnSpc>
            </a:pPr>
            <a:r>
              <a:rPr lang="zh-CN" altLang="en-US" sz="2800" b="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下面是一个小组调查的</a:t>
            </a:r>
            <a:r>
              <a:rPr lang="en-US" altLang="zh-CN" sz="2800" b="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2001—2010</a:t>
            </a:r>
            <a:r>
              <a:rPr lang="zh-CN" altLang="en-US" sz="2800" b="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年上海的出生人口数和死亡人口数。</a:t>
            </a:r>
          </a:p>
        </p:txBody>
      </p:sp>
      <p:grpSp>
        <p:nvGrpSpPr>
          <p:cNvPr id="4147" name="Group 51"/>
          <p:cNvGrpSpPr/>
          <p:nvPr/>
        </p:nvGrpSpPr>
        <p:grpSpPr>
          <a:xfrm>
            <a:off x="2960370" y="1972928"/>
            <a:ext cx="6266815" cy="4422792"/>
            <a:chOff x="1111" y="1988"/>
            <a:chExt cx="2658" cy="1805"/>
          </a:xfrm>
        </p:grpSpPr>
        <p:pic>
          <p:nvPicPr>
            <p:cNvPr id="6152" name="Picture 12"/>
            <p:cNvPicPr>
              <a:picLocks noChangeAspect="1"/>
            </p:cNvPicPr>
            <p:nvPr/>
          </p:nvPicPr>
          <p:blipFill>
            <a:blip r:embed="rId8" cstate="print"/>
            <a:stretch>
              <a:fillRect/>
            </a:stretch>
          </p:blipFill>
          <p:spPr>
            <a:xfrm>
              <a:off x="3495" y="3678"/>
              <a:ext cx="274" cy="115"/>
            </a:xfrm>
            <a:prstGeom prst="rect">
              <a:avLst/>
            </a:prstGeom>
            <a:noFill/>
            <a:ln w="12700">
              <a:noFill/>
            </a:ln>
          </p:spPr>
        </p:pic>
        <p:grpSp>
          <p:nvGrpSpPr>
            <p:cNvPr id="6153" name="Group 50"/>
            <p:cNvGrpSpPr/>
            <p:nvPr/>
          </p:nvGrpSpPr>
          <p:grpSpPr>
            <a:xfrm>
              <a:off x="1111" y="1988"/>
              <a:ext cx="2658" cy="1766"/>
              <a:chOff x="1111" y="1988"/>
              <a:chExt cx="2658" cy="1766"/>
            </a:xfrm>
          </p:grpSpPr>
          <p:pic>
            <p:nvPicPr>
              <p:cNvPr id="6154" name="Picture 14"/>
              <p:cNvPicPr>
                <a:picLocks noChangeAspect="1"/>
              </p:cNvPicPr>
              <p:nvPr/>
            </p:nvPicPr>
            <p:blipFill>
              <a:blip r:embed="rId9" cstate="print"/>
              <a:stretch>
                <a:fillRect/>
              </a:stretch>
            </p:blipFill>
            <p:spPr>
              <a:xfrm>
                <a:off x="1111" y="2170"/>
                <a:ext cx="485" cy="126"/>
              </a:xfrm>
              <a:prstGeom prst="rect">
                <a:avLst/>
              </a:prstGeom>
              <a:noFill/>
              <a:ln w="12700">
                <a:noFill/>
              </a:ln>
            </p:spPr>
          </p:pic>
          <p:pic>
            <p:nvPicPr>
              <p:cNvPr id="6155" name="Picture 38" descr="未标题-3"/>
              <p:cNvPicPr>
                <a:picLocks noChangeAspect="1"/>
              </p:cNvPicPr>
              <p:nvPr/>
            </p:nvPicPr>
            <p:blipFill>
              <a:blip r:embed="rId10" cstate="print"/>
              <a:stretch>
                <a:fillRect/>
              </a:stretch>
            </p:blipFill>
            <p:spPr>
              <a:xfrm>
                <a:off x="1292" y="2296"/>
                <a:ext cx="2216" cy="1458"/>
              </a:xfrm>
              <a:prstGeom prst="rect">
                <a:avLst/>
              </a:prstGeom>
              <a:noFill/>
              <a:ln w="9525">
                <a:noFill/>
              </a:ln>
            </p:spPr>
          </p:pic>
          <p:sp>
            <p:nvSpPr>
              <p:cNvPr id="6156" name="Rectangle 49"/>
              <p:cNvSpPr/>
              <p:nvPr/>
            </p:nvSpPr>
            <p:spPr>
              <a:xfrm>
                <a:off x="1451" y="1988"/>
                <a:ext cx="2318" cy="218"/>
              </a:xfrm>
              <a:prstGeom prst="rect">
                <a:avLst/>
              </a:prstGeom>
              <a:noFill/>
              <a:ln w="12700">
                <a:noFill/>
              </a:ln>
            </p:spPr>
            <p:txBody>
              <a:bodyPr wrap="square">
                <a:spAutoFit/>
              </a:bodyPr>
              <a:lstStyle/>
              <a:p>
                <a:pPr>
                  <a:lnSpc>
                    <a:spcPct val="120000"/>
                  </a:lnSpc>
                  <a:spcBef>
                    <a:spcPct val="50000"/>
                  </a:spcBef>
                </a:pPr>
                <a:r>
                  <a:rPr lang="en-US" altLang="zh-CN" sz="2400" b="0" dirty="0">
                    <a:latin typeface="华文楷体" panose="02010600040101010101" pitchFamily="2" charset="-122"/>
                    <a:ea typeface="华文楷体" panose="02010600040101010101" pitchFamily="2" charset="-122"/>
                    <a:cs typeface="华文楷体" panose="02010600040101010101" pitchFamily="2" charset="-122"/>
                  </a:rPr>
                  <a:t>2001—2010</a:t>
                </a:r>
                <a:r>
                  <a:rPr lang="zh-CN" altLang="en-US" sz="2400" b="0" dirty="0">
                    <a:latin typeface="华文楷体" panose="02010600040101010101" pitchFamily="2" charset="-122"/>
                    <a:ea typeface="华文楷体" panose="02010600040101010101" pitchFamily="2" charset="-122"/>
                    <a:cs typeface="华文楷体" panose="02010600040101010101" pitchFamily="2" charset="-122"/>
                  </a:rPr>
                  <a:t>年上海出生人口数统计图</a:t>
                </a:r>
              </a:p>
            </p:txBody>
          </p:sp>
        </p:gr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47"/>
                                        </p:tgtEl>
                                        <p:attrNameLst>
                                          <p:attrName>style.visibility</p:attrName>
                                        </p:attrNameLst>
                                      </p:cBhvr>
                                      <p:to>
                                        <p:strVal val="visible"/>
                                      </p:to>
                                    </p:set>
                                    <p:animEffect transition="in" filter="blinds(horizontal)">
                                      <p:cBhvr>
                                        <p:cTn id="7" dur="500"/>
                                        <p:tgtEl>
                                          <p:spTgt spid="4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4"/>
          <p:cNvGrpSpPr/>
          <p:nvPr/>
        </p:nvGrpSpPr>
        <p:grpSpPr>
          <a:xfrm>
            <a:off x="106363" y="130175"/>
            <a:ext cx="3295650" cy="1058863"/>
            <a:chOff x="87203" y="1490254"/>
            <a:chExt cx="3295442" cy="1059180"/>
          </a:xfrm>
        </p:grpSpPr>
        <p:pic>
          <p:nvPicPr>
            <p:cNvPr id="4" name="图片 5" descr="fxzb"/>
            <p:cNvPicPr>
              <a:picLocks noChangeAspect="1"/>
            </p:cNvPicPr>
            <p:nvPr/>
          </p:nvPicPr>
          <p:blipFill>
            <a:blip r:embed="rId5" cstate="print">
              <a:clrChange>
                <a:clrFrom>
                  <a:srgbClr val="FFFFFE"/>
                </a:clrFrom>
                <a:clrTo>
                  <a:srgbClr val="FFFFFE">
                    <a:alpha val="0"/>
                  </a:srgbClr>
                </a:clrTo>
              </a:clrChange>
            </a:blip>
            <a:srcRect r="89503" b="-114"/>
            <a:stretch>
              <a:fillRect/>
            </a:stretch>
          </p:blipFill>
          <p:spPr>
            <a:xfrm>
              <a:off x="87203" y="1733456"/>
              <a:ext cx="566484" cy="553720"/>
            </a:xfrm>
            <a:prstGeom prst="rect">
              <a:avLst/>
            </a:prstGeom>
            <a:noFill/>
            <a:ln w="9525">
              <a:noFill/>
            </a:ln>
          </p:spPr>
        </p:pic>
        <p:grpSp>
          <p:nvGrpSpPr>
            <p:cNvPr id="5" name="组合 6"/>
            <p:cNvGrpSpPr/>
            <p:nvPr/>
          </p:nvGrpSpPr>
          <p:grpSpPr>
            <a:xfrm>
              <a:off x="653415" y="1490254"/>
              <a:ext cx="2729230" cy="1059180"/>
              <a:chOff x="1008" y="125"/>
              <a:chExt cx="4298" cy="1668"/>
            </a:xfrm>
          </p:grpSpPr>
          <p:pic>
            <p:nvPicPr>
              <p:cNvPr id="6" name="图片 7" descr="图片1"/>
              <p:cNvPicPr>
                <a:picLocks noChangeAspect="1"/>
              </p:cNvPicPr>
              <p:nvPr>
                <p:custDataLst>
                  <p:tags r:id="rId1"/>
                </p:custDataLst>
              </p:nvPr>
            </p:nvPicPr>
            <p:blipFill>
              <a:blip r:embed="rId6" cstate="print"/>
              <a:stretch>
                <a:fillRect/>
              </a:stretch>
            </p:blipFill>
            <p:spPr>
              <a:xfrm>
                <a:off x="3050" y="125"/>
                <a:ext cx="2256" cy="1668"/>
              </a:xfrm>
              <a:prstGeom prst="rect">
                <a:avLst/>
              </a:prstGeom>
              <a:noFill/>
              <a:ln w="9525">
                <a:noFill/>
              </a:ln>
            </p:spPr>
          </p:pic>
          <p:pic>
            <p:nvPicPr>
              <p:cNvPr id="7" name="图片 8" descr="xkdr"/>
              <p:cNvPicPr>
                <a:picLocks noChangeAspect="1"/>
              </p:cNvPicPr>
              <p:nvPr/>
            </p:nvPicPr>
            <p:blipFill>
              <a:blip r:embed="rId7" cstate="print">
                <a:clrChange>
                  <a:clrFrom>
                    <a:srgbClr val="FFFFFE"/>
                  </a:clrFrom>
                  <a:clrTo>
                    <a:srgbClr val="FFFFFE">
                      <a:alpha val="0"/>
                    </a:srgbClr>
                  </a:clrTo>
                </a:clrChange>
              </a:blip>
              <a:srcRect l="10548" r="62433" b="859"/>
              <a:stretch>
                <a:fillRect/>
              </a:stretch>
            </p:blipFill>
            <p:spPr>
              <a:xfrm>
                <a:off x="1008" y="465"/>
                <a:ext cx="2285" cy="923"/>
              </a:xfrm>
              <a:prstGeom prst="rect">
                <a:avLst/>
              </a:prstGeom>
              <a:noFill/>
              <a:ln w="9525">
                <a:noFill/>
              </a:ln>
            </p:spPr>
          </p:pic>
        </p:grpSp>
      </p:grpSp>
      <p:grpSp>
        <p:nvGrpSpPr>
          <p:cNvPr id="5154" name="Group 34"/>
          <p:cNvGrpSpPr/>
          <p:nvPr/>
        </p:nvGrpSpPr>
        <p:grpSpPr>
          <a:xfrm>
            <a:off x="3152775" y="271147"/>
            <a:ext cx="9099142" cy="6009003"/>
            <a:chOff x="1208" y="2425"/>
            <a:chExt cx="3348" cy="1777"/>
          </a:xfrm>
        </p:grpSpPr>
        <p:pic>
          <p:nvPicPr>
            <p:cNvPr id="7176" name="Picture 15"/>
            <p:cNvPicPr>
              <a:picLocks noChangeAspect="1"/>
            </p:cNvPicPr>
            <p:nvPr/>
          </p:nvPicPr>
          <p:blipFill>
            <a:blip r:embed="rId8" cstate="print"/>
            <a:stretch>
              <a:fillRect/>
            </a:stretch>
          </p:blipFill>
          <p:spPr>
            <a:xfrm>
              <a:off x="3731" y="4120"/>
              <a:ext cx="259" cy="77"/>
            </a:xfrm>
            <a:prstGeom prst="rect">
              <a:avLst/>
            </a:prstGeom>
            <a:noFill/>
            <a:ln w="12700">
              <a:noFill/>
            </a:ln>
          </p:spPr>
        </p:pic>
        <p:grpSp>
          <p:nvGrpSpPr>
            <p:cNvPr id="7177" name="Group 32"/>
            <p:cNvGrpSpPr/>
            <p:nvPr/>
          </p:nvGrpSpPr>
          <p:grpSpPr>
            <a:xfrm>
              <a:off x="1208" y="2425"/>
              <a:ext cx="3348" cy="1777"/>
              <a:chOff x="1208" y="2425"/>
              <a:chExt cx="3348" cy="1777"/>
            </a:xfrm>
          </p:grpSpPr>
          <p:pic>
            <p:nvPicPr>
              <p:cNvPr id="7178" name="Picture 12"/>
              <p:cNvPicPr>
                <a:picLocks noChangeAspect="1"/>
              </p:cNvPicPr>
              <p:nvPr/>
            </p:nvPicPr>
            <p:blipFill>
              <a:blip r:embed="rId9" cstate="print">
                <a:clrChange>
                  <a:clrFrom>
                    <a:srgbClr val="FFFFFF">
                      <a:alpha val="100000"/>
                    </a:srgbClr>
                  </a:clrFrom>
                  <a:clrTo>
                    <a:srgbClr val="FFFFFF">
                      <a:alpha val="100000"/>
                      <a:alpha val="0"/>
                    </a:srgbClr>
                  </a:clrTo>
                </a:clrChange>
              </a:blip>
              <a:stretch>
                <a:fillRect/>
              </a:stretch>
            </p:blipFill>
            <p:spPr>
              <a:xfrm>
                <a:off x="1208" y="2583"/>
                <a:ext cx="456" cy="168"/>
              </a:xfrm>
              <a:prstGeom prst="rect">
                <a:avLst/>
              </a:prstGeom>
              <a:noFill/>
              <a:ln w="12700">
                <a:noFill/>
              </a:ln>
            </p:spPr>
          </p:pic>
          <p:pic>
            <p:nvPicPr>
              <p:cNvPr id="7179" name="Picture 14" descr="未标题-2"/>
              <p:cNvPicPr>
                <a:picLocks noChangeAspect="1"/>
              </p:cNvPicPr>
              <p:nvPr/>
            </p:nvPicPr>
            <p:blipFill>
              <a:blip r:embed="rId10" cstate="print"/>
              <a:stretch>
                <a:fillRect/>
              </a:stretch>
            </p:blipFill>
            <p:spPr>
              <a:xfrm>
                <a:off x="1319" y="2704"/>
                <a:ext cx="2354" cy="1498"/>
              </a:xfrm>
              <a:prstGeom prst="rect">
                <a:avLst/>
              </a:prstGeom>
              <a:noFill/>
              <a:ln w="9525">
                <a:noFill/>
              </a:ln>
            </p:spPr>
          </p:pic>
          <p:sp>
            <p:nvSpPr>
              <p:cNvPr id="7180" name="Text Box 31"/>
              <p:cNvSpPr txBox="1"/>
              <p:nvPr/>
            </p:nvSpPr>
            <p:spPr>
              <a:xfrm>
                <a:off x="1742" y="2425"/>
                <a:ext cx="2814" cy="158"/>
              </a:xfrm>
              <a:prstGeom prst="rect">
                <a:avLst/>
              </a:prstGeom>
              <a:noFill/>
              <a:ln w="12700">
                <a:noFill/>
              </a:ln>
            </p:spPr>
            <p:txBody>
              <a:bodyPr>
                <a:spAutoFit/>
              </a:bodyPr>
              <a:lstStyle/>
              <a:p>
                <a:pPr>
                  <a:lnSpc>
                    <a:spcPct val="120000"/>
                  </a:lnSpc>
                  <a:spcBef>
                    <a:spcPct val="50000"/>
                  </a:spcBef>
                </a:pPr>
                <a:r>
                  <a:rPr lang="en-US" altLang="zh-CN" sz="2400" dirty="0">
                    <a:latin typeface="华文楷体" panose="02010600040101010101" pitchFamily="2" charset="-122"/>
                    <a:ea typeface="华文楷体" panose="02010600040101010101" pitchFamily="2" charset="-122"/>
                    <a:cs typeface="华文楷体" panose="02010600040101010101" pitchFamily="2" charset="-122"/>
                  </a:rPr>
                  <a:t>2001—2010</a:t>
                </a:r>
                <a:r>
                  <a:rPr lang="zh-CN" altLang="en-US" sz="2400" dirty="0">
                    <a:latin typeface="华文楷体" panose="02010600040101010101" pitchFamily="2" charset="-122"/>
                    <a:ea typeface="华文楷体" panose="02010600040101010101" pitchFamily="2" charset="-122"/>
                    <a:cs typeface="华文楷体" panose="02010600040101010101" pitchFamily="2" charset="-122"/>
                  </a:rPr>
                  <a:t>年上海死亡人口数统计图</a:t>
                </a:r>
              </a:p>
            </p:txBody>
          </p:sp>
        </p:gr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54"/>
                                        </p:tgtEl>
                                        <p:attrNameLst>
                                          <p:attrName>style.visibility</p:attrName>
                                        </p:attrNameLst>
                                      </p:cBhvr>
                                      <p:to>
                                        <p:strVal val="visible"/>
                                      </p:to>
                                    </p:set>
                                    <p:animEffect transition="in" filter="blinds(horizontal)">
                                      <p:cBhvr>
                                        <p:cTn id="7" dur="500"/>
                                        <p:tgtEl>
                                          <p:spTgt spid="5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4"/>
          <p:cNvGrpSpPr/>
          <p:nvPr/>
        </p:nvGrpSpPr>
        <p:grpSpPr>
          <a:xfrm>
            <a:off x="106363" y="130175"/>
            <a:ext cx="3295650" cy="1058863"/>
            <a:chOff x="87203" y="1490254"/>
            <a:chExt cx="3295442" cy="1059180"/>
          </a:xfrm>
        </p:grpSpPr>
        <p:pic>
          <p:nvPicPr>
            <p:cNvPr id="4" name="图片 5" descr="fxzb"/>
            <p:cNvPicPr>
              <a:picLocks noChangeAspect="1"/>
            </p:cNvPicPr>
            <p:nvPr/>
          </p:nvPicPr>
          <p:blipFill>
            <a:blip r:embed="rId5" cstate="print">
              <a:clrChange>
                <a:clrFrom>
                  <a:srgbClr val="FFFFFE"/>
                </a:clrFrom>
                <a:clrTo>
                  <a:srgbClr val="FFFFFE">
                    <a:alpha val="0"/>
                  </a:srgbClr>
                </a:clrTo>
              </a:clrChange>
            </a:blip>
            <a:srcRect r="89503" b="-114"/>
            <a:stretch>
              <a:fillRect/>
            </a:stretch>
          </p:blipFill>
          <p:spPr>
            <a:xfrm>
              <a:off x="87203" y="1733456"/>
              <a:ext cx="566484" cy="553720"/>
            </a:xfrm>
            <a:prstGeom prst="rect">
              <a:avLst/>
            </a:prstGeom>
            <a:noFill/>
            <a:ln w="9525">
              <a:noFill/>
            </a:ln>
          </p:spPr>
        </p:pic>
        <p:grpSp>
          <p:nvGrpSpPr>
            <p:cNvPr id="5" name="组合 6"/>
            <p:cNvGrpSpPr/>
            <p:nvPr/>
          </p:nvGrpSpPr>
          <p:grpSpPr>
            <a:xfrm>
              <a:off x="653415" y="1490254"/>
              <a:ext cx="2729230" cy="1059180"/>
              <a:chOff x="1008" y="125"/>
              <a:chExt cx="4298" cy="1668"/>
            </a:xfrm>
          </p:grpSpPr>
          <p:pic>
            <p:nvPicPr>
              <p:cNvPr id="6" name="图片 7" descr="图片1"/>
              <p:cNvPicPr>
                <a:picLocks noChangeAspect="1"/>
              </p:cNvPicPr>
              <p:nvPr>
                <p:custDataLst>
                  <p:tags r:id="rId1"/>
                </p:custDataLst>
              </p:nvPr>
            </p:nvPicPr>
            <p:blipFill>
              <a:blip r:embed="rId6" cstate="print"/>
              <a:stretch>
                <a:fillRect/>
              </a:stretch>
            </p:blipFill>
            <p:spPr>
              <a:xfrm>
                <a:off x="3050" y="125"/>
                <a:ext cx="2256" cy="1668"/>
              </a:xfrm>
              <a:prstGeom prst="rect">
                <a:avLst/>
              </a:prstGeom>
              <a:noFill/>
              <a:ln w="9525">
                <a:noFill/>
              </a:ln>
            </p:spPr>
          </p:pic>
          <p:pic>
            <p:nvPicPr>
              <p:cNvPr id="7" name="图片 8" descr="xkdr"/>
              <p:cNvPicPr>
                <a:picLocks noChangeAspect="1"/>
              </p:cNvPicPr>
              <p:nvPr/>
            </p:nvPicPr>
            <p:blipFill>
              <a:blip r:embed="rId7" cstate="print">
                <a:clrChange>
                  <a:clrFrom>
                    <a:srgbClr val="FFFFFE"/>
                  </a:clrFrom>
                  <a:clrTo>
                    <a:srgbClr val="FFFFFE">
                      <a:alpha val="0"/>
                    </a:srgbClr>
                  </a:clrTo>
                </a:clrChange>
              </a:blip>
              <a:srcRect l="10548" r="62433" b="859"/>
              <a:stretch>
                <a:fillRect/>
              </a:stretch>
            </p:blipFill>
            <p:spPr>
              <a:xfrm>
                <a:off x="1008" y="465"/>
                <a:ext cx="2285" cy="923"/>
              </a:xfrm>
              <a:prstGeom prst="rect">
                <a:avLst/>
              </a:prstGeom>
              <a:noFill/>
              <a:ln w="9525">
                <a:noFill/>
              </a:ln>
            </p:spPr>
          </p:pic>
        </p:grpSp>
      </p:grpSp>
      <p:pic>
        <p:nvPicPr>
          <p:cNvPr id="8" name="图片 7"/>
          <p:cNvPicPr>
            <a:picLocks noChangeAspect="1"/>
          </p:cNvPicPr>
          <p:nvPr/>
        </p:nvPicPr>
        <p:blipFill>
          <a:blip r:embed="rId8" cstate="print">
            <a:clrChange>
              <a:clrFrom>
                <a:srgbClr val="FFFFFF">
                  <a:alpha val="100000"/>
                </a:srgbClr>
              </a:clrFrom>
              <a:clrTo>
                <a:srgbClr val="FFFFFF">
                  <a:alpha val="100000"/>
                  <a:alpha val="0"/>
                </a:srgbClr>
              </a:clrTo>
            </a:clrChange>
          </a:blip>
          <a:srcRect r="50815"/>
          <a:stretch>
            <a:fillRect/>
          </a:stretch>
        </p:blipFill>
        <p:spPr>
          <a:xfrm>
            <a:off x="1126490" y="1327150"/>
            <a:ext cx="4867910" cy="2760980"/>
          </a:xfrm>
          <a:prstGeom prst="rect">
            <a:avLst/>
          </a:prstGeom>
        </p:spPr>
      </p:pic>
      <p:pic>
        <p:nvPicPr>
          <p:cNvPr id="11" name="图片 10"/>
          <p:cNvPicPr>
            <a:picLocks noChangeAspect="1"/>
          </p:cNvPicPr>
          <p:nvPr/>
        </p:nvPicPr>
        <p:blipFill>
          <a:blip r:embed="rId8" cstate="print">
            <a:clrChange>
              <a:clrFrom>
                <a:srgbClr val="FFFFFF">
                  <a:alpha val="100000"/>
                </a:srgbClr>
              </a:clrFrom>
              <a:clrTo>
                <a:srgbClr val="FFFFFF">
                  <a:alpha val="100000"/>
                  <a:alpha val="0"/>
                </a:srgbClr>
              </a:clrTo>
            </a:clrChange>
          </a:blip>
          <a:srcRect l="50982"/>
          <a:stretch>
            <a:fillRect/>
          </a:stretch>
        </p:blipFill>
        <p:spPr>
          <a:xfrm>
            <a:off x="6523990" y="1327150"/>
            <a:ext cx="4851400" cy="276098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4"/>
          <p:cNvGrpSpPr/>
          <p:nvPr/>
        </p:nvGrpSpPr>
        <p:grpSpPr>
          <a:xfrm>
            <a:off x="106363" y="130175"/>
            <a:ext cx="3295650" cy="1058863"/>
            <a:chOff x="87203" y="1490254"/>
            <a:chExt cx="3295442" cy="1059180"/>
          </a:xfrm>
        </p:grpSpPr>
        <p:pic>
          <p:nvPicPr>
            <p:cNvPr id="4" name="图片 5" descr="fxzb"/>
            <p:cNvPicPr>
              <a:picLocks noChangeAspect="1"/>
            </p:cNvPicPr>
            <p:nvPr/>
          </p:nvPicPr>
          <p:blipFill>
            <a:blip r:embed="rId5" cstate="print">
              <a:clrChange>
                <a:clrFrom>
                  <a:srgbClr val="FFFFFE"/>
                </a:clrFrom>
                <a:clrTo>
                  <a:srgbClr val="FFFFFE">
                    <a:alpha val="0"/>
                  </a:srgbClr>
                </a:clrTo>
              </a:clrChange>
            </a:blip>
            <a:srcRect r="89503" b="-114"/>
            <a:stretch>
              <a:fillRect/>
            </a:stretch>
          </p:blipFill>
          <p:spPr>
            <a:xfrm>
              <a:off x="87203" y="1733456"/>
              <a:ext cx="566484" cy="553720"/>
            </a:xfrm>
            <a:prstGeom prst="rect">
              <a:avLst/>
            </a:prstGeom>
            <a:noFill/>
            <a:ln w="9525">
              <a:noFill/>
            </a:ln>
          </p:spPr>
        </p:pic>
        <p:grpSp>
          <p:nvGrpSpPr>
            <p:cNvPr id="5" name="组合 6"/>
            <p:cNvGrpSpPr/>
            <p:nvPr/>
          </p:nvGrpSpPr>
          <p:grpSpPr>
            <a:xfrm>
              <a:off x="653415" y="1490254"/>
              <a:ext cx="2729230" cy="1059180"/>
              <a:chOff x="1008" y="125"/>
              <a:chExt cx="4298" cy="1668"/>
            </a:xfrm>
          </p:grpSpPr>
          <p:pic>
            <p:nvPicPr>
              <p:cNvPr id="6" name="图片 7" descr="图片1"/>
              <p:cNvPicPr>
                <a:picLocks noChangeAspect="1"/>
              </p:cNvPicPr>
              <p:nvPr>
                <p:custDataLst>
                  <p:tags r:id="rId1"/>
                </p:custDataLst>
              </p:nvPr>
            </p:nvPicPr>
            <p:blipFill>
              <a:blip r:embed="rId6" cstate="print"/>
              <a:stretch>
                <a:fillRect/>
              </a:stretch>
            </p:blipFill>
            <p:spPr>
              <a:xfrm>
                <a:off x="3050" y="125"/>
                <a:ext cx="2256" cy="1668"/>
              </a:xfrm>
              <a:prstGeom prst="rect">
                <a:avLst/>
              </a:prstGeom>
              <a:noFill/>
              <a:ln w="9525">
                <a:noFill/>
              </a:ln>
            </p:spPr>
          </p:pic>
          <p:pic>
            <p:nvPicPr>
              <p:cNvPr id="7" name="图片 8" descr="xkdr"/>
              <p:cNvPicPr>
                <a:picLocks noChangeAspect="1"/>
              </p:cNvPicPr>
              <p:nvPr/>
            </p:nvPicPr>
            <p:blipFill>
              <a:blip r:embed="rId7" cstate="print">
                <a:clrChange>
                  <a:clrFrom>
                    <a:srgbClr val="FFFFFE"/>
                  </a:clrFrom>
                  <a:clrTo>
                    <a:srgbClr val="FFFFFE">
                      <a:alpha val="0"/>
                    </a:srgbClr>
                  </a:clrTo>
                </a:clrChange>
              </a:blip>
              <a:srcRect l="10548" r="62433" b="859"/>
              <a:stretch>
                <a:fillRect/>
              </a:stretch>
            </p:blipFill>
            <p:spPr>
              <a:xfrm>
                <a:off x="1008" y="465"/>
                <a:ext cx="2285" cy="923"/>
              </a:xfrm>
              <a:prstGeom prst="rect">
                <a:avLst/>
              </a:prstGeom>
              <a:noFill/>
              <a:ln w="9525">
                <a:noFill/>
              </a:ln>
            </p:spPr>
          </p:pic>
        </p:grpSp>
      </p:grpSp>
      <p:grpSp>
        <p:nvGrpSpPr>
          <p:cNvPr id="8" name="组合 7"/>
          <p:cNvGrpSpPr/>
          <p:nvPr/>
        </p:nvGrpSpPr>
        <p:grpSpPr>
          <a:xfrm>
            <a:off x="2373313" y="1527175"/>
            <a:ext cx="6140450" cy="4094163"/>
            <a:chOff x="639550" y="1467738"/>
            <a:chExt cx="3712030" cy="2843845"/>
          </a:xfrm>
        </p:grpSpPr>
        <p:sp>
          <p:nvSpPr>
            <p:cNvPr id="13" name="Freeform 9"/>
            <p:cNvSpPr/>
            <p:nvPr/>
          </p:nvSpPr>
          <p:spPr>
            <a:xfrm rot="-691463">
              <a:off x="639550" y="1467738"/>
              <a:ext cx="3712030" cy="2843845"/>
            </a:xfrm>
            <a:custGeom>
              <a:avLst/>
              <a:gdLst/>
              <a:ahLst/>
              <a:cxnLst>
                <a:cxn ang="0">
                  <a:pos x="1845076" y="570231"/>
                </a:cxn>
                <a:cxn ang="0">
                  <a:pos x="1020991" y="212009"/>
                </a:cxn>
                <a:cxn ang="0">
                  <a:pos x="816792" y="950385"/>
                </a:cxn>
                <a:cxn ang="0">
                  <a:pos x="758450" y="1864217"/>
                </a:cxn>
                <a:cxn ang="0">
                  <a:pos x="1341873" y="2346720"/>
                </a:cxn>
                <a:cxn ang="0">
                  <a:pos x="2238886" y="2346720"/>
                </a:cxn>
                <a:cxn ang="0">
                  <a:pos x="3507832" y="2156643"/>
                </a:cxn>
                <a:cxn ang="0">
                  <a:pos x="2917116" y="1118530"/>
                </a:cxn>
                <a:cxn ang="0">
                  <a:pos x="2625404" y="160834"/>
                </a:cxn>
                <a:cxn ang="0">
                  <a:pos x="1845076" y="570231"/>
                </a:cxn>
              </a:cxnLst>
              <a:rect l="0" t="0" r="0" b="0"/>
              <a:pathLst>
                <a:path w="509" h="389">
                  <a:moveTo>
                    <a:pt x="253" y="78"/>
                  </a:moveTo>
                  <a:cubicBezTo>
                    <a:pt x="231" y="33"/>
                    <a:pt x="192" y="0"/>
                    <a:pt x="140" y="29"/>
                  </a:cubicBezTo>
                  <a:cubicBezTo>
                    <a:pt x="96" y="52"/>
                    <a:pt x="97" y="107"/>
                    <a:pt x="112" y="130"/>
                  </a:cubicBezTo>
                  <a:cubicBezTo>
                    <a:pt x="11" y="112"/>
                    <a:pt x="0" y="260"/>
                    <a:pt x="104" y="255"/>
                  </a:cubicBezTo>
                  <a:cubicBezTo>
                    <a:pt x="72" y="299"/>
                    <a:pt x="135" y="381"/>
                    <a:pt x="184" y="321"/>
                  </a:cubicBezTo>
                  <a:cubicBezTo>
                    <a:pt x="191" y="374"/>
                    <a:pt x="283" y="389"/>
                    <a:pt x="307" y="321"/>
                  </a:cubicBezTo>
                  <a:cubicBezTo>
                    <a:pt x="369" y="380"/>
                    <a:pt x="456" y="352"/>
                    <a:pt x="481" y="295"/>
                  </a:cubicBezTo>
                  <a:cubicBezTo>
                    <a:pt x="509" y="233"/>
                    <a:pt x="466" y="147"/>
                    <a:pt x="400" y="153"/>
                  </a:cubicBezTo>
                  <a:cubicBezTo>
                    <a:pt x="447" y="98"/>
                    <a:pt x="406" y="30"/>
                    <a:pt x="360" y="22"/>
                  </a:cubicBezTo>
                  <a:cubicBezTo>
                    <a:pt x="298" y="13"/>
                    <a:pt x="269" y="52"/>
                    <a:pt x="253" y="78"/>
                  </a:cubicBezTo>
                  <a:close/>
                </a:path>
              </a:pathLst>
            </a:custGeom>
            <a:solidFill>
              <a:schemeClr val="bg1">
                <a:alpha val="100000"/>
              </a:schemeClr>
            </a:solidFill>
            <a:ln w="28575" cap="rnd" cmpd="sng">
              <a:solidFill>
                <a:srgbClr val="105372">
                  <a:alpha val="100000"/>
                </a:srgbClr>
              </a:solidFill>
              <a:prstDash val="solid"/>
              <a:miter lim="800000"/>
              <a:headEnd type="none" w="med" len="med"/>
              <a:tailEnd type="none" w="med" len="med"/>
            </a:ln>
          </p:spPr>
          <p:txBody>
            <a:bodyPr/>
            <a:lstStyle/>
            <a:p>
              <a:endParaRPr lang="zh-CN" altLang="en-US"/>
            </a:p>
          </p:txBody>
        </p:sp>
        <p:sp>
          <p:nvSpPr>
            <p:cNvPr id="14" name="Freeform 5"/>
            <p:cNvSpPr/>
            <p:nvPr/>
          </p:nvSpPr>
          <p:spPr>
            <a:xfrm rot="-691463">
              <a:off x="666495" y="1585623"/>
              <a:ext cx="3515691" cy="2613758"/>
            </a:xfrm>
            <a:custGeom>
              <a:avLst/>
              <a:gdLst/>
              <a:ahLst/>
              <a:cxnLst>
                <a:cxn ang="0">
                  <a:pos x="1699494" y="512502"/>
                </a:cxn>
                <a:cxn ang="0">
                  <a:pos x="991979" y="212322"/>
                </a:cxn>
                <a:cxn ang="0">
                  <a:pos x="860688" y="885896"/>
                </a:cxn>
                <a:cxn ang="0">
                  <a:pos x="816924" y="1661969"/>
                </a:cxn>
                <a:cxn ang="0">
                  <a:pos x="1276444" y="2071971"/>
                </a:cxn>
                <a:cxn ang="0">
                  <a:pos x="2144426" y="2050006"/>
                </a:cxn>
                <a:cxn ang="0">
                  <a:pos x="3304166" y="1954827"/>
                </a:cxn>
                <a:cxn ang="0">
                  <a:pos x="2669591" y="1068932"/>
                </a:cxn>
                <a:cxn ang="0">
                  <a:pos x="2509124" y="153750"/>
                </a:cxn>
                <a:cxn ang="0">
                  <a:pos x="1787021" y="556430"/>
                </a:cxn>
                <a:cxn ang="0">
                  <a:pos x="1699494" y="512502"/>
                </a:cxn>
              </a:cxnLst>
              <a:rect l="0" t="0" r="0" b="0"/>
              <a:pathLst>
                <a:path w="482" h="357">
                  <a:moveTo>
                    <a:pt x="233" y="70"/>
                  </a:moveTo>
                  <a:cubicBezTo>
                    <a:pt x="228" y="61"/>
                    <a:pt x="192" y="0"/>
                    <a:pt x="136" y="29"/>
                  </a:cubicBezTo>
                  <a:cubicBezTo>
                    <a:pt x="98" y="48"/>
                    <a:pt x="105" y="101"/>
                    <a:pt x="118" y="121"/>
                  </a:cubicBezTo>
                  <a:cubicBezTo>
                    <a:pt x="15" y="107"/>
                    <a:pt x="0" y="227"/>
                    <a:pt x="112" y="227"/>
                  </a:cubicBezTo>
                  <a:cubicBezTo>
                    <a:pt x="68" y="280"/>
                    <a:pt x="138" y="343"/>
                    <a:pt x="175" y="283"/>
                  </a:cubicBezTo>
                  <a:cubicBezTo>
                    <a:pt x="183" y="342"/>
                    <a:pt x="269" y="357"/>
                    <a:pt x="294" y="280"/>
                  </a:cubicBezTo>
                  <a:cubicBezTo>
                    <a:pt x="353" y="342"/>
                    <a:pt x="430" y="315"/>
                    <a:pt x="453" y="267"/>
                  </a:cubicBezTo>
                  <a:cubicBezTo>
                    <a:pt x="482" y="206"/>
                    <a:pt x="423" y="140"/>
                    <a:pt x="366" y="146"/>
                  </a:cubicBezTo>
                  <a:cubicBezTo>
                    <a:pt x="413" y="89"/>
                    <a:pt x="384" y="27"/>
                    <a:pt x="344" y="21"/>
                  </a:cubicBezTo>
                  <a:cubicBezTo>
                    <a:pt x="291" y="13"/>
                    <a:pt x="256" y="60"/>
                    <a:pt x="245" y="76"/>
                  </a:cubicBezTo>
                  <a:cubicBezTo>
                    <a:pt x="244" y="78"/>
                    <a:pt x="238" y="80"/>
                    <a:pt x="233" y="70"/>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grpSp>
      <p:sp>
        <p:nvSpPr>
          <p:cNvPr id="15" name="矩形 14"/>
          <p:cNvSpPr/>
          <p:nvPr/>
        </p:nvSpPr>
        <p:spPr>
          <a:xfrm>
            <a:off x="3402193" y="3141527"/>
            <a:ext cx="4560046" cy="92202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w="12700" cmpd="sng">
                  <a:solidFill>
                    <a:schemeClr val="accent4"/>
                  </a:solidFill>
                  <a:prstDash val="solid"/>
                </a:ln>
                <a:solidFill>
                  <a:srgbClr val="FF0000"/>
                </a:solidFill>
                <a:effectLst/>
                <a:uLnTx/>
                <a:uFillTx/>
                <a:latin typeface="微软雅黑" panose="020B0503020204020204" pitchFamily="34" charset="-122"/>
                <a:ea typeface="微软雅黑" panose="020B0503020204020204" pitchFamily="34" charset="-122"/>
                <a:cs typeface="+mn-cs"/>
              </a:rPr>
              <a:t>方 法 二</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4"/>
          <p:cNvGrpSpPr/>
          <p:nvPr/>
        </p:nvGrpSpPr>
        <p:grpSpPr>
          <a:xfrm>
            <a:off x="106363" y="130175"/>
            <a:ext cx="3295650" cy="1058863"/>
            <a:chOff x="87203" y="1490254"/>
            <a:chExt cx="3295442" cy="1059180"/>
          </a:xfrm>
        </p:grpSpPr>
        <p:pic>
          <p:nvPicPr>
            <p:cNvPr id="4" name="图片 5" descr="fxzb"/>
            <p:cNvPicPr>
              <a:picLocks noChangeAspect="1"/>
            </p:cNvPicPr>
            <p:nvPr/>
          </p:nvPicPr>
          <p:blipFill>
            <a:blip r:embed="rId5" cstate="print">
              <a:clrChange>
                <a:clrFrom>
                  <a:srgbClr val="FFFFFE"/>
                </a:clrFrom>
                <a:clrTo>
                  <a:srgbClr val="FFFFFE">
                    <a:alpha val="0"/>
                  </a:srgbClr>
                </a:clrTo>
              </a:clrChange>
            </a:blip>
            <a:srcRect r="89503" b="-114"/>
            <a:stretch>
              <a:fillRect/>
            </a:stretch>
          </p:blipFill>
          <p:spPr>
            <a:xfrm>
              <a:off x="87203" y="1733456"/>
              <a:ext cx="566484" cy="553720"/>
            </a:xfrm>
            <a:prstGeom prst="rect">
              <a:avLst/>
            </a:prstGeom>
            <a:noFill/>
            <a:ln w="9525">
              <a:noFill/>
            </a:ln>
          </p:spPr>
        </p:pic>
        <p:grpSp>
          <p:nvGrpSpPr>
            <p:cNvPr id="5" name="组合 6"/>
            <p:cNvGrpSpPr/>
            <p:nvPr/>
          </p:nvGrpSpPr>
          <p:grpSpPr>
            <a:xfrm>
              <a:off x="653415" y="1490254"/>
              <a:ext cx="2729230" cy="1059180"/>
              <a:chOff x="1008" y="125"/>
              <a:chExt cx="4298" cy="1668"/>
            </a:xfrm>
          </p:grpSpPr>
          <p:pic>
            <p:nvPicPr>
              <p:cNvPr id="6" name="图片 7" descr="图片1"/>
              <p:cNvPicPr>
                <a:picLocks noChangeAspect="1"/>
              </p:cNvPicPr>
              <p:nvPr>
                <p:custDataLst>
                  <p:tags r:id="rId1"/>
                </p:custDataLst>
              </p:nvPr>
            </p:nvPicPr>
            <p:blipFill>
              <a:blip r:embed="rId6" cstate="print"/>
              <a:stretch>
                <a:fillRect/>
              </a:stretch>
            </p:blipFill>
            <p:spPr>
              <a:xfrm>
                <a:off x="3050" y="125"/>
                <a:ext cx="2256" cy="1668"/>
              </a:xfrm>
              <a:prstGeom prst="rect">
                <a:avLst/>
              </a:prstGeom>
              <a:noFill/>
              <a:ln w="9525">
                <a:noFill/>
              </a:ln>
            </p:spPr>
          </p:pic>
          <p:pic>
            <p:nvPicPr>
              <p:cNvPr id="7" name="图片 8" descr="xkdr"/>
              <p:cNvPicPr>
                <a:picLocks noChangeAspect="1"/>
              </p:cNvPicPr>
              <p:nvPr/>
            </p:nvPicPr>
            <p:blipFill>
              <a:blip r:embed="rId7" cstate="print">
                <a:clrChange>
                  <a:clrFrom>
                    <a:srgbClr val="FFFFFE"/>
                  </a:clrFrom>
                  <a:clrTo>
                    <a:srgbClr val="FFFFFE">
                      <a:alpha val="0"/>
                    </a:srgbClr>
                  </a:clrTo>
                </a:clrChange>
              </a:blip>
              <a:srcRect l="10548" r="62433" b="859"/>
              <a:stretch>
                <a:fillRect/>
              </a:stretch>
            </p:blipFill>
            <p:spPr>
              <a:xfrm>
                <a:off x="1008" y="465"/>
                <a:ext cx="2285" cy="923"/>
              </a:xfrm>
              <a:prstGeom prst="rect">
                <a:avLst/>
              </a:prstGeom>
              <a:noFill/>
              <a:ln w="9525">
                <a:noFill/>
              </a:ln>
            </p:spPr>
          </p:pic>
        </p:grpSp>
      </p:grpSp>
      <p:sp>
        <p:nvSpPr>
          <p:cNvPr id="13" name="圆角矩形标注 12"/>
          <p:cNvSpPr/>
          <p:nvPr/>
        </p:nvSpPr>
        <p:spPr>
          <a:xfrm>
            <a:off x="2236470" y="1560195"/>
            <a:ext cx="6670040" cy="1082675"/>
          </a:xfrm>
          <a:prstGeom prst="wedgeRoundRectCallout">
            <a:avLst>
              <a:gd name="adj1" fmla="val 59482"/>
              <a:gd name="adj2" fmla="val 45813"/>
              <a:gd name="adj3" fmla="val 16667"/>
            </a:avLst>
          </a:prstGeom>
          <a:noFill/>
          <a:ln>
            <a:solidFill>
              <a:schemeClr val="accent1">
                <a:lumMod val="75000"/>
              </a:scheme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noProof="0" dirty="0" smtClean="0">
                <a:ln>
                  <a:noFill/>
                </a:ln>
                <a:solidFill>
                  <a:srgbClr val="7030A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上节课我们学习了有关统计图的知识,我们学习了哪些统计图?</a:t>
            </a:r>
            <a:endParaRPr lang="zh-CN" altLang="en-US" sz="3200" b="0" noProof="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圆角矩形标注 18"/>
          <p:cNvSpPr/>
          <p:nvPr/>
        </p:nvSpPr>
        <p:spPr>
          <a:xfrm>
            <a:off x="2934335" y="3090545"/>
            <a:ext cx="5648960" cy="677545"/>
          </a:xfrm>
          <a:prstGeom prst="wedgeRoundRectCallout">
            <a:avLst>
              <a:gd name="adj1" fmla="val -53874"/>
              <a:gd name="adj2" fmla="val 26592"/>
              <a:gd name="adj3" fmla="val 16667"/>
            </a:avLst>
          </a:prstGeom>
          <a:noFill/>
          <a:ln>
            <a:solidFill>
              <a:schemeClr val="accent1">
                <a:lumMod val="75000"/>
              </a:scheme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40000"/>
              </a:lnSpc>
            </a:pPr>
            <a:r>
              <a:rPr lang="zh-CN" altLang="en-US" sz="280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学习了条形统计图和折线统计图。</a:t>
            </a:r>
            <a:endParaRPr lang="zh-CN" altLang="en-US" sz="2800" b="0" noProof="0" dirty="0" smtClean="0">
              <a:ln>
                <a:noFill/>
              </a:ln>
              <a:solidFill>
                <a:srgbClr val="7030A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5" name="Picture 2" descr="C:\Users\Administrator\Desktop\人教四色.tif"/>
          <p:cNvPicPr>
            <a:picLocks noChangeAspect="1" noChangeArrowheads="1"/>
          </p:cNvPicPr>
          <p:nvPr/>
        </p:nvPicPr>
        <p:blipFill rotWithShape="1">
          <a:blip r:embed="rId8" cstate="print">
            <a:clrChange>
              <a:clrFrom>
                <a:srgbClr val="FFFFFE"/>
              </a:clrFrom>
              <a:clrTo>
                <a:srgbClr val="FFFFFE">
                  <a:alpha val="0"/>
                </a:srgbClr>
              </a:clrTo>
            </a:clrChange>
            <a:extLst>
              <a:ext uri="{28A0092B-C50C-407E-A947-70E740481C1C}">
                <a14:useLocalDpi xmlns="" xmlns:a14="http://schemas.microsoft.com/office/drawing/2010/main" val="0"/>
              </a:ext>
            </a:extLst>
          </a:blip>
          <a:srcRect l="62573"/>
          <a:stretch>
            <a:fillRect/>
          </a:stretch>
        </p:blipFill>
        <p:spPr bwMode="auto">
          <a:xfrm>
            <a:off x="9206230" y="1894840"/>
            <a:ext cx="2281555" cy="2160270"/>
          </a:xfrm>
          <a:prstGeom prst="rect">
            <a:avLst/>
          </a:prstGeom>
          <a:noFill/>
          <a:extLst>
            <a:ext uri="{909E8E84-426E-40DD-AFC4-6F175D3DCCD1}">
              <a14:hiddenFill xmlns="" xmlns:a14="http://schemas.microsoft.com/office/drawing/2010/main">
                <a:solidFill>
                  <a:srgbClr val="FFFFFF"/>
                </a:solidFill>
              </a14:hiddenFill>
            </a:ext>
          </a:extLst>
        </p:spPr>
      </p:pic>
      <p:pic>
        <p:nvPicPr>
          <p:cNvPr id="27" name="图片 26"/>
          <p:cNvPicPr>
            <a:picLocks noChangeAspect="1"/>
          </p:cNvPicPr>
          <p:nvPr/>
        </p:nvPicPr>
        <p:blipFill>
          <a:blip r:embed="rId9" cstate="print">
            <a:clrChange>
              <a:clrFrom>
                <a:srgbClr val="FFFFFF">
                  <a:alpha val="100000"/>
                </a:srgbClr>
              </a:clrFrom>
              <a:clrTo>
                <a:srgbClr val="FFFFFF">
                  <a:alpha val="100000"/>
                  <a:alpha val="0"/>
                </a:srgbClr>
              </a:clrTo>
            </a:clrChange>
          </a:blip>
          <a:srcRect l="1181" r="83139"/>
          <a:stretch>
            <a:fillRect/>
          </a:stretch>
        </p:blipFill>
        <p:spPr>
          <a:xfrm>
            <a:off x="1126490" y="3221355"/>
            <a:ext cx="1471295" cy="198374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14" presetClass="entr" presetSubtype="1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randombar(horizontal)">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linds(horizontal)">
                                      <p:cBhvr>
                                        <p:cTn id="16" dur="500"/>
                                        <p:tgtEl>
                                          <p:spTgt spid="19"/>
                                        </p:tgtEl>
                                      </p:cBhvr>
                                    </p:animEffect>
                                  </p:childTnLst>
                                </p:cTn>
                              </p:par>
                              <p:par>
                                <p:cTn id="17" presetID="3" presetClass="entr" presetSubtype="1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linds(horizontal)">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4"/>
          <p:cNvGrpSpPr/>
          <p:nvPr/>
        </p:nvGrpSpPr>
        <p:grpSpPr>
          <a:xfrm>
            <a:off x="106363" y="130175"/>
            <a:ext cx="3295650" cy="1058863"/>
            <a:chOff x="87203" y="1490254"/>
            <a:chExt cx="3295442" cy="1059180"/>
          </a:xfrm>
        </p:grpSpPr>
        <p:pic>
          <p:nvPicPr>
            <p:cNvPr id="4" name="图片 5" descr="fxzb"/>
            <p:cNvPicPr>
              <a:picLocks noChangeAspect="1"/>
            </p:cNvPicPr>
            <p:nvPr/>
          </p:nvPicPr>
          <p:blipFill>
            <a:blip r:embed="rId5" cstate="print">
              <a:clrChange>
                <a:clrFrom>
                  <a:srgbClr val="FFFFFE"/>
                </a:clrFrom>
                <a:clrTo>
                  <a:srgbClr val="FFFFFE">
                    <a:alpha val="0"/>
                  </a:srgbClr>
                </a:clrTo>
              </a:clrChange>
            </a:blip>
            <a:srcRect r="89503" b="-114"/>
            <a:stretch>
              <a:fillRect/>
            </a:stretch>
          </p:blipFill>
          <p:spPr>
            <a:xfrm>
              <a:off x="87203" y="1733456"/>
              <a:ext cx="566484" cy="553720"/>
            </a:xfrm>
            <a:prstGeom prst="rect">
              <a:avLst/>
            </a:prstGeom>
            <a:noFill/>
            <a:ln w="9525">
              <a:noFill/>
            </a:ln>
          </p:spPr>
        </p:pic>
        <p:grpSp>
          <p:nvGrpSpPr>
            <p:cNvPr id="5" name="组合 6"/>
            <p:cNvGrpSpPr/>
            <p:nvPr/>
          </p:nvGrpSpPr>
          <p:grpSpPr>
            <a:xfrm>
              <a:off x="653415" y="1490254"/>
              <a:ext cx="2729230" cy="1059180"/>
              <a:chOff x="1008" y="125"/>
              <a:chExt cx="4298" cy="1668"/>
            </a:xfrm>
          </p:grpSpPr>
          <p:pic>
            <p:nvPicPr>
              <p:cNvPr id="6" name="图片 7" descr="图片1"/>
              <p:cNvPicPr>
                <a:picLocks noChangeAspect="1"/>
              </p:cNvPicPr>
              <p:nvPr>
                <p:custDataLst>
                  <p:tags r:id="rId1"/>
                </p:custDataLst>
              </p:nvPr>
            </p:nvPicPr>
            <p:blipFill>
              <a:blip r:embed="rId6" cstate="print"/>
              <a:stretch>
                <a:fillRect/>
              </a:stretch>
            </p:blipFill>
            <p:spPr>
              <a:xfrm>
                <a:off x="3050" y="125"/>
                <a:ext cx="2256" cy="1668"/>
              </a:xfrm>
              <a:prstGeom prst="rect">
                <a:avLst/>
              </a:prstGeom>
              <a:noFill/>
              <a:ln w="9525">
                <a:noFill/>
              </a:ln>
            </p:spPr>
          </p:pic>
          <p:pic>
            <p:nvPicPr>
              <p:cNvPr id="7" name="图片 8" descr="xkdr"/>
              <p:cNvPicPr>
                <a:picLocks noChangeAspect="1"/>
              </p:cNvPicPr>
              <p:nvPr/>
            </p:nvPicPr>
            <p:blipFill>
              <a:blip r:embed="rId7" cstate="print">
                <a:clrChange>
                  <a:clrFrom>
                    <a:srgbClr val="FFFFFE"/>
                  </a:clrFrom>
                  <a:clrTo>
                    <a:srgbClr val="FFFFFE">
                      <a:alpha val="0"/>
                    </a:srgbClr>
                  </a:clrTo>
                </a:clrChange>
              </a:blip>
              <a:srcRect l="10548" r="62433" b="859"/>
              <a:stretch>
                <a:fillRect/>
              </a:stretch>
            </p:blipFill>
            <p:spPr>
              <a:xfrm>
                <a:off x="1008" y="465"/>
                <a:ext cx="2285" cy="923"/>
              </a:xfrm>
              <a:prstGeom prst="rect">
                <a:avLst/>
              </a:prstGeom>
              <a:noFill/>
              <a:ln w="9525">
                <a:noFill/>
              </a:ln>
            </p:spPr>
          </p:pic>
        </p:grpSp>
      </p:grpSp>
      <p:sp>
        <p:nvSpPr>
          <p:cNvPr id="23" name="圆角矩形标注 22"/>
          <p:cNvSpPr/>
          <p:nvPr/>
        </p:nvSpPr>
        <p:spPr>
          <a:xfrm>
            <a:off x="3014345" y="1116330"/>
            <a:ext cx="6126480" cy="3042285"/>
          </a:xfrm>
          <a:prstGeom prst="wedgeRoundRectCallout">
            <a:avLst>
              <a:gd name="adj1" fmla="val -54104"/>
              <a:gd name="adj2" fmla="val 28292"/>
              <a:gd name="adj3" fmla="val 16667"/>
            </a:avLst>
          </a:prstGeom>
          <a:noFill/>
          <a:ln>
            <a:solidFill>
              <a:schemeClr val="accent1">
                <a:lumMod val="75000"/>
              </a:scheme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40000"/>
              </a:lnSpc>
            </a:pPr>
            <a:r>
              <a:rPr lang="zh-CN" altLang="en-US" sz="2800" b="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折线统计图不仅能够看出数量多少,而且能够更清楚地看出数量的增减变化情况,还能预测以后事情的发展情况。画图的时候要注意描点、连线、标注数据。</a:t>
            </a:r>
          </a:p>
        </p:txBody>
      </p:sp>
      <p:pic>
        <p:nvPicPr>
          <p:cNvPr id="26" name="图片 25"/>
          <p:cNvPicPr>
            <a:picLocks noChangeAspect="1"/>
          </p:cNvPicPr>
          <p:nvPr/>
        </p:nvPicPr>
        <p:blipFill>
          <a:blip r:embed="rId8" cstate="print">
            <a:clrChange>
              <a:clrFrom>
                <a:srgbClr val="FFFFFF">
                  <a:alpha val="100000"/>
                </a:srgbClr>
              </a:clrFrom>
              <a:clrTo>
                <a:srgbClr val="FFFFFF">
                  <a:alpha val="100000"/>
                  <a:alpha val="0"/>
                </a:srgbClr>
              </a:clrTo>
            </a:clrChange>
          </a:blip>
          <a:srcRect l="85101"/>
          <a:stretch>
            <a:fillRect/>
          </a:stretch>
        </p:blipFill>
        <p:spPr>
          <a:xfrm flipH="1">
            <a:off x="1279525" y="2440940"/>
            <a:ext cx="1318895" cy="1871980"/>
          </a:xfrm>
          <a:prstGeom prst="rect">
            <a:avLst/>
          </a:prstGeom>
        </p:spPr>
      </p:pic>
      <p:sp>
        <p:nvSpPr>
          <p:cNvPr id="8" name="圆角矩形标注 7"/>
          <p:cNvSpPr/>
          <p:nvPr/>
        </p:nvSpPr>
        <p:spPr>
          <a:xfrm>
            <a:off x="2884170" y="4772660"/>
            <a:ext cx="6670040" cy="764540"/>
          </a:xfrm>
          <a:prstGeom prst="wedgeRoundRectCallout">
            <a:avLst>
              <a:gd name="adj1" fmla="val 54769"/>
              <a:gd name="adj2" fmla="val 45847"/>
              <a:gd name="adj3" fmla="val 16667"/>
            </a:avLst>
          </a:prstGeom>
          <a:noFill/>
          <a:ln>
            <a:solidFill>
              <a:schemeClr val="accent1">
                <a:lumMod val="75000"/>
              </a:scheme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noProof="0" dirty="0" smtClean="0">
                <a:ln>
                  <a:noFill/>
                </a:ln>
                <a:solidFill>
                  <a:srgbClr val="7030A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用折线统计图分析数据有哪些优点?</a:t>
            </a:r>
          </a:p>
        </p:txBody>
      </p:sp>
      <p:pic>
        <p:nvPicPr>
          <p:cNvPr id="9" name="Picture 2" descr="C:\Users\Administrator\Desktop\人教四色.tif"/>
          <p:cNvPicPr>
            <a:picLocks noChangeAspect="1" noChangeArrowheads="1"/>
          </p:cNvPicPr>
          <p:nvPr/>
        </p:nvPicPr>
        <p:blipFill rotWithShape="1">
          <a:blip r:embed="rId9" cstate="print">
            <a:clrChange>
              <a:clrFrom>
                <a:srgbClr val="FFFFFE"/>
              </a:clrFrom>
              <a:clrTo>
                <a:srgbClr val="FFFFFE">
                  <a:alpha val="0"/>
                </a:srgbClr>
              </a:clrTo>
            </a:clrChange>
            <a:extLst>
              <a:ext uri="{28A0092B-C50C-407E-A947-70E740481C1C}">
                <a14:useLocalDpi xmlns="" xmlns:a14="http://schemas.microsoft.com/office/drawing/2010/main" val="0"/>
              </a:ext>
            </a:extLst>
          </a:blip>
          <a:srcRect l="62573"/>
          <a:stretch>
            <a:fillRect/>
          </a:stretch>
        </p:blipFill>
        <p:spPr bwMode="auto">
          <a:xfrm>
            <a:off x="9405620" y="4312920"/>
            <a:ext cx="2281555" cy="216027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14" presetClass="entr" presetSubtype="1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linds(horizontal)">
                                      <p:cBhvr>
                                        <p:cTn id="16" dur="500"/>
                                        <p:tgtEl>
                                          <p:spTgt spid="2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linds(horizontal)">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8"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10.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20.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47,&quot;width&quot;:3217}"/>
</p:tagLst>
</file>

<file path=ppt/tags/tag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805,&quot;width&quot;:2850}"/>
</p:tagLst>
</file>

<file path=ppt/tags/tag2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796,&quot;width&quot;:2811}"/>
</p:tagLst>
</file>

<file path=ppt/tags/tag2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475,&quot;width&quot;:9470}"/>
</p:tagLst>
</file>

<file path=ppt/tags/tag2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62,&quot;width&quot;:2697}"/>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9.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heme/theme1.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TotalTime>
  <Words>992</Words>
  <Application>Microsoft Office PowerPoint</Application>
  <PresentationFormat>自定义</PresentationFormat>
  <Paragraphs>107</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lenovop</cp:lastModifiedBy>
  <cp:revision>2368</cp:revision>
  <dcterms:created xsi:type="dcterms:W3CDTF">2017-11-13T08:28:00Z</dcterms:created>
  <dcterms:modified xsi:type="dcterms:W3CDTF">2021-12-08T08:46:54Z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2052-11.1.0.10502</vt:lpwstr>
  </property>
  <property fmtid="{D5CDD505-2E9C-101B-9397-08002B2CF9AE}" pid="3" name="ICV">
    <vt:lpwstr>A8D5E68410EB41438B722A9B43B6518B</vt:lpwstr>
  </property>
</Properties>
</file>